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62" r:id="rId2"/>
    <p:sldId id="337" r:id="rId3"/>
    <p:sldId id="260" r:id="rId4"/>
    <p:sldId id="257" r:id="rId5"/>
    <p:sldId id="280" r:id="rId6"/>
    <p:sldId id="281" r:id="rId7"/>
    <p:sldId id="283" r:id="rId8"/>
    <p:sldId id="282" r:id="rId9"/>
    <p:sldId id="284" r:id="rId10"/>
    <p:sldId id="285" r:id="rId11"/>
    <p:sldId id="286" r:id="rId12"/>
    <p:sldId id="265" r:id="rId13"/>
    <p:sldId id="287" r:id="rId14"/>
    <p:sldId id="288" r:id="rId15"/>
    <p:sldId id="289" r:id="rId16"/>
    <p:sldId id="291" r:id="rId17"/>
    <p:sldId id="290" r:id="rId18"/>
    <p:sldId id="292" r:id="rId19"/>
    <p:sldId id="269" r:id="rId20"/>
    <p:sldId id="293" r:id="rId21"/>
    <p:sldId id="295" r:id="rId22"/>
    <p:sldId id="297" r:id="rId23"/>
    <p:sldId id="296" r:id="rId24"/>
    <p:sldId id="298" r:id="rId25"/>
    <p:sldId id="299" r:id="rId26"/>
    <p:sldId id="301" r:id="rId27"/>
    <p:sldId id="264" r:id="rId28"/>
    <p:sldId id="267" r:id="rId29"/>
    <p:sldId id="268" r:id="rId30"/>
    <p:sldId id="294" r:id="rId31"/>
    <p:sldId id="270" r:id="rId32"/>
    <p:sldId id="302" r:id="rId33"/>
    <p:sldId id="272" r:id="rId34"/>
    <p:sldId id="273" r:id="rId35"/>
    <p:sldId id="274" r:id="rId36"/>
    <p:sldId id="303" r:id="rId37"/>
    <p:sldId id="304" r:id="rId38"/>
    <p:sldId id="305" r:id="rId39"/>
    <p:sldId id="306" r:id="rId40"/>
    <p:sldId id="307" r:id="rId41"/>
    <p:sldId id="275" r:id="rId42"/>
    <p:sldId id="308" r:id="rId43"/>
    <p:sldId id="309" r:id="rId44"/>
    <p:sldId id="310" r:id="rId45"/>
    <p:sldId id="311" r:id="rId46"/>
    <p:sldId id="276" r:id="rId47"/>
    <p:sldId id="277" r:id="rId48"/>
    <p:sldId id="278" r:id="rId49"/>
    <p:sldId id="312" r:id="rId50"/>
    <p:sldId id="279" r:id="rId51"/>
    <p:sldId id="313" r:id="rId52"/>
    <p:sldId id="314" r:id="rId53"/>
    <p:sldId id="315" r:id="rId54"/>
    <p:sldId id="335" r:id="rId55"/>
  </p:sldIdLst>
  <p:sldSz cx="12192000" cy="6858000"/>
  <p:notesSz cx="6858000" cy="9144000"/>
  <p:defaultText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06"/>
    <p:restoredTop sz="52470"/>
  </p:normalViewPr>
  <p:slideViewPr>
    <p:cSldViewPr snapToGrid="0">
      <p:cViewPr varScale="1">
        <p:scale>
          <a:sx n="68" d="100"/>
          <a:sy n="68" d="100"/>
        </p:scale>
        <p:origin x="85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V"/>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DFA96-F4C8-344E-9678-9E929958C49C}" type="datetimeFigureOut">
              <a:rPr lang="en-LV" smtClean="0"/>
              <a:t>9/3/23</a:t>
            </a:fld>
            <a:endParaRPr lang="en-LV"/>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V"/>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V"/>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5B331-3B16-3140-A26E-1882A4D37138}" type="slidenum">
              <a:rPr lang="en-LV" smtClean="0"/>
              <a:t>‹#›</a:t>
            </a:fld>
            <a:endParaRPr lang="en-LV"/>
          </a:p>
        </p:txBody>
      </p:sp>
    </p:spTree>
    <p:extLst>
      <p:ext uri="{BB962C8B-B14F-4D97-AF65-F5344CB8AC3E}">
        <p14:creationId xmlns:p14="http://schemas.microsoft.com/office/powerpoint/2010/main" val="87615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Sveiki</a:t>
            </a:r>
            <a:r>
              <a:rPr lang="en-US" dirty="0"/>
              <a:t>, </a:t>
            </a:r>
            <a:r>
              <a:rPr lang="en-US" dirty="0" err="1"/>
              <a:t>šiandien</a:t>
            </a:r>
            <a:r>
              <a:rPr lang="en-US" dirty="0"/>
              <a:t> </a:t>
            </a:r>
            <a:r>
              <a:rPr lang="en-US" dirty="0" err="1"/>
              <a:t>mes</a:t>
            </a:r>
            <a:r>
              <a:rPr lang="en-US" dirty="0"/>
              <a:t> </a:t>
            </a:r>
            <a:r>
              <a:rPr lang="en-US" dirty="0" err="1"/>
              <a:t>pasinersime</a:t>
            </a:r>
            <a:r>
              <a:rPr lang="en-US" dirty="0"/>
              <a:t> </a:t>
            </a:r>
            <a:r>
              <a:rPr lang="en-US" dirty="0" err="1"/>
              <a:t>į</a:t>
            </a:r>
            <a:r>
              <a:rPr lang="en-US" dirty="0"/>
              <a:t> </a:t>
            </a:r>
            <a:r>
              <a:rPr lang="en-US" dirty="0" err="1"/>
              <a:t>antrą</a:t>
            </a:r>
            <a:r>
              <a:rPr lang="en-US" dirty="0"/>
              <a:t> </a:t>
            </a:r>
            <a:r>
              <a:rPr lang="en-US" dirty="0" err="1"/>
              <a:t>dirbtinio</a:t>
            </a:r>
            <a:r>
              <a:rPr lang="en-US" dirty="0"/>
              <a:t> </a:t>
            </a:r>
            <a:r>
              <a:rPr lang="en-US" dirty="0" err="1"/>
              <a:t>intelekto</a:t>
            </a:r>
            <a:r>
              <a:rPr lang="en-US" dirty="0"/>
              <a:t> </a:t>
            </a:r>
            <a:r>
              <a:rPr lang="en-US" dirty="0" err="1"/>
              <a:t>seminarą</a:t>
            </a:r>
            <a:r>
              <a:rPr lang="en-US" dirty="0"/>
              <a:t> ()</a:t>
            </a:r>
            <a:endParaRPr lang="en-LV" dirty="0"/>
          </a:p>
        </p:txBody>
      </p:sp>
      <p:sp>
        <p:nvSpPr>
          <p:cNvPr id="4" name="Slide Number Placeholder 3"/>
          <p:cNvSpPr>
            <a:spLocks noGrp="1"/>
          </p:cNvSpPr>
          <p:nvPr>
            <p:ph type="sldNum" sz="quarter" idx="5"/>
          </p:nvPr>
        </p:nvSpPr>
        <p:spPr/>
        <p:txBody>
          <a:bodyPr/>
          <a:lstStyle/>
          <a:p>
            <a:fld id="{70611270-75C1-DB46-82DC-C130E8E30CD8}" type="slidenum">
              <a:rPr lang="en-LV" smtClean="0"/>
              <a:t>1</a:t>
            </a:fld>
            <a:endParaRPr lang="en-LV"/>
          </a:p>
        </p:txBody>
      </p:sp>
    </p:spTree>
    <p:extLst>
      <p:ext uri="{BB962C8B-B14F-4D97-AF65-F5344CB8AC3E}">
        <p14:creationId xmlns:p14="http://schemas.microsoft.com/office/powerpoint/2010/main" val="162092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Neprižiūrimas mokymasis (</a:t>
            </a:r>
            <a:r>
              <a:rPr lang="lt-LT" b="1" i="0" dirty="0" err="1">
                <a:solidFill>
                  <a:srgbClr val="374151"/>
                </a:solidFill>
                <a:effectLst/>
                <a:latin typeface="Söhne"/>
              </a:rPr>
              <a:t>Unsupervised</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endParaRPr lang="lt-LT" b="0" i="0" dirty="0">
              <a:solidFill>
                <a:srgbClr val="374151"/>
              </a:solidFill>
              <a:effectLst/>
              <a:latin typeface="Söhne"/>
            </a:endParaRPr>
          </a:p>
          <a:p>
            <a:pPr algn="l"/>
            <a:r>
              <a:rPr lang="lt-LT" b="0" i="0" dirty="0">
                <a:solidFill>
                  <a:srgbClr val="374151"/>
                </a:solidFill>
                <a:effectLst/>
                <a:latin typeface="Söhne"/>
              </a:rPr>
              <a:t>Skirtingai nei prižiūrimojo mokymo atveju, neprižiūrimas mokymasis dirba su nežymėtais duomenimis, kai tikrasis duomenų išvesties ar struktūros rezultatas nėra žinomas. Taigi, pagrindinis neprižiūrimojo mokymo tikslas yra atrasti paslėptus šablonus ar struktūras duomenyse. Ši technika leidžia mašinoms analizuoti ir suprasti sudėtingus duomenų rinkinius be jokių iš anksto nurodytų pavyzdžių ar žymėjimų.</a:t>
            </a:r>
          </a:p>
          <a:p>
            <a:pPr algn="l"/>
            <a:r>
              <a:rPr lang="lt-LT" b="0" i="0" dirty="0">
                <a:solidFill>
                  <a:srgbClr val="374151"/>
                </a:solidFill>
                <a:effectLst/>
                <a:latin typeface="Söhne"/>
              </a:rPr>
              <a:t>Dvi pagrindinės neprižiūrimojo mokymo užduotys yra:</a:t>
            </a:r>
          </a:p>
          <a:p>
            <a:pPr algn="l">
              <a:buFont typeface="+mj-lt"/>
              <a:buAutoNum type="arabicPeriod"/>
            </a:pPr>
            <a:r>
              <a:rPr lang="lt-LT" b="1" i="0" dirty="0" err="1">
                <a:solidFill>
                  <a:srgbClr val="374151"/>
                </a:solidFill>
                <a:effectLst/>
                <a:latin typeface="Söhne"/>
              </a:rPr>
              <a:t>Klasterizacija</a:t>
            </a:r>
            <a:r>
              <a:rPr lang="lt-LT" b="1" i="0" dirty="0">
                <a:solidFill>
                  <a:srgbClr val="374151"/>
                </a:solidFill>
                <a:effectLst/>
                <a:latin typeface="Söhne"/>
              </a:rPr>
              <a:t> (</a:t>
            </a:r>
            <a:r>
              <a:rPr lang="lt-LT" b="1" i="0" dirty="0" err="1">
                <a:solidFill>
                  <a:srgbClr val="374151"/>
                </a:solidFill>
                <a:effectLst/>
                <a:latin typeface="Söhne"/>
              </a:rPr>
              <a:t>Clustering</a:t>
            </a:r>
            <a:r>
              <a:rPr lang="lt-LT" b="1" i="0" dirty="0">
                <a:solidFill>
                  <a:srgbClr val="374151"/>
                </a:solidFill>
                <a:effectLst/>
                <a:latin typeface="Söhne"/>
              </a:rPr>
              <a:t>):</a:t>
            </a:r>
            <a:r>
              <a:rPr lang="lt-LT" b="0" i="0" dirty="0">
                <a:solidFill>
                  <a:srgbClr val="374151"/>
                </a:solidFill>
                <a:effectLst/>
                <a:latin typeface="Söhne"/>
              </a:rPr>
              <a:t> Tai procesas, kai duomenys yra suskirstyti į grupes (arba klasterius) pagal tam tikrus panašumus. Pavyzdžiui, tai gali būti naudojama rinkodaros strategijoms parengti, analizuojant pirkėjų elgseną ir sudarant jiems segmentus pagal jų pirkimo įpročius.</a:t>
            </a:r>
          </a:p>
          <a:p>
            <a:pPr algn="l">
              <a:buFont typeface="+mj-lt"/>
              <a:buAutoNum type="arabicPeriod"/>
            </a:pPr>
            <a:r>
              <a:rPr lang="lt-LT" b="1" i="0" dirty="0">
                <a:solidFill>
                  <a:srgbClr val="374151"/>
                </a:solidFill>
                <a:effectLst/>
                <a:latin typeface="Söhne"/>
              </a:rPr>
              <a:t>Dimensijų mažinimas (</a:t>
            </a:r>
            <a:r>
              <a:rPr lang="lt-LT" b="1" i="0" dirty="0" err="1">
                <a:solidFill>
                  <a:srgbClr val="374151"/>
                </a:solidFill>
                <a:effectLst/>
                <a:latin typeface="Söhne"/>
              </a:rPr>
              <a:t>Dimensionality</a:t>
            </a:r>
            <a:r>
              <a:rPr lang="lt-LT" b="1" i="0" dirty="0">
                <a:solidFill>
                  <a:srgbClr val="374151"/>
                </a:solidFill>
                <a:effectLst/>
                <a:latin typeface="Söhne"/>
              </a:rPr>
              <a:t> </a:t>
            </a:r>
            <a:r>
              <a:rPr lang="lt-LT" b="1" i="0" dirty="0" err="1">
                <a:solidFill>
                  <a:srgbClr val="374151"/>
                </a:solidFill>
                <a:effectLst/>
                <a:latin typeface="Söhne"/>
              </a:rPr>
              <a:t>Reduction</a:t>
            </a:r>
            <a:r>
              <a:rPr lang="lt-LT" b="1" i="0" dirty="0">
                <a:solidFill>
                  <a:srgbClr val="374151"/>
                </a:solidFill>
                <a:effectLst/>
                <a:latin typeface="Söhne"/>
              </a:rPr>
              <a:t>):</a:t>
            </a:r>
            <a:r>
              <a:rPr lang="lt-LT" b="0" i="0" dirty="0">
                <a:solidFill>
                  <a:srgbClr val="374151"/>
                </a:solidFill>
                <a:effectLst/>
                <a:latin typeface="Söhne"/>
              </a:rPr>
              <a:t> Tai technika, kuria siekiama sumažinti duomenų kiekį, išlaikant esminę informaciją. Tai leidžia supaprastinti duomenų struktūrą, pašalinti nereikšmingas savybes ir sumažinti kompiuteriui reikalingą laiką ir resursus duomenims apdoroti.</a:t>
            </a:r>
          </a:p>
          <a:p>
            <a:pPr algn="l"/>
            <a:r>
              <a:rPr lang="lt-LT" b="0" i="0" dirty="0">
                <a:solidFill>
                  <a:srgbClr val="374151"/>
                </a:solidFill>
                <a:effectLst/>
                <a:latin typeface="Söhne"/>
              </a:rPr>
              <a:t>Neprižiūrimo mokymo metodai gali būti labai naudingi situacijose, kai duomenys yra sudėtingi ir mes nenorime ar negalime naudoti žymėjimų. Tai leidžia mums atrasti naujas perspektyvas ir atskleisti paslėptus duomenų ryšius.</a:t>
            </a:r>
            <a:endParaRPr lang="en-GB" dirty="0">
              <a:effectLst/>
            </a:endParaRPr>
          </a:p>
          <a:p>
            <a:pPr algn="l"/>
            <a:endParaRPr lang="en-GB" dirty="0">
              <a:effectLst/>
            </a:endParaRPr>
          </a:p>
          <a:p>
            <a:pPr algn="l"/>
            <a:r>
              <a:rPr lang="en-GB" dirty="0">
                <a:effectLst/>
              </a:rPr>
              <a:t>[EN] Unsupervised learning is a type of Machine Learning that deals with </a:t>
            </a:r>
            <a:r>
              <a:rPr lang="en-GB" dirty="0" err="1">
                <a:effectLst/>
              </a:rPr>
              <a:t>unlabeled</a:t>
            </a:r>
            <a:r>
              <a:rPr lang="en-GB" dirty="0">
                <a:effectLst/>
              </a:rPr>
              <a:t> data, where the true output or structure of the data is unknown. The primary goal in unsupervised learning is to discover hidden patterns or structures within the data, allowing machines to </a:t>
            </a:r>
            <a:r>
              <a:rPr lang="en-GB" dirty="0" err="1">
                <a:effectLst/>
              </a:rPr>
              <a:t>analyze</a:t>
            </a:r>
            <a:r>
              <a:rPr lang="en-GB" dirty="0">
                <a:effectLst/>
              </a:rPr>
              <a:t> and understand complex datasets without any guidance from </a:t>
            </a:r>
            <a:r>
              <a:rPr lang="en-GB" dirty="0" err="1">
                <a:effectLst/>
              </a:rPr>
              <a:t>labeled</a:t>
            </a:r>
            <a:r>
              <a:rPr lang="en-GB" dirty="0">
                <a:effectLst/>
              </a:rPr>
              <a:t> examples. There are two main tasks in unsupervised learning: clustering and dimensionality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10</a:t>
            </a:fld>
            <a:endParaRPr lang="en-LV"/>
          </a:p>
        </p:txBody>
      </p:sp>
    </p:spTree>
    <p:extLst>
      <p:ext uri="{BB962C8B-B14F-4D97-AF65-F5344CB8AC3E}">
        <p14:creationId xmlns:p14="http://schemas.microsoft.com/office/powerpoint/2010/main" val="2344006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err="1">
                <a:solidFill>
                  <a:srgbClr val="374151"/>
                </a:solidFill>
                <a:effectLst/>
                <a:latin typeface="Söhne"/>
              </a:rPr>
              <a:t>Klasterizacija</a:t>
            </a:r>
            <a:endParaRPr lang="lt-LT" b="0" i="0" dirty="0">
              <a:solidFill>
                <a:srgbClr val="374151"/>
              </a:solidFill>
              <a:effectLst/>
              <a:latin typeface="Söhne"/>
            </a:endParaRPr>
          </a:p>
          <a:p>
            <a:pPr algn="l"/>
            <a:r>
              <a:rPr lang="lt-LT" b="0" i="0" dirty="0" err="1">
                <a:solidFill>
                  <a:srgbClr val="374151"/>
                </a:solidFill>
                <a:effectLst/>
                <a:latin typeface="Söhne"/>
              </a:rPr>
              <a:t>Klasterizacija</a:t>
            </a:r>
            <a:r>
              <a:rPr lang="lt-LT" b="0" i="0" dirty="0">
                <a:solidFill>
                  <a:srgbClr val="374151"/>
                </a:solidFill>
                <a:effectLst/>
                <a:latin typeface="Söhne"/>
              </a:rPr>
              <a:t> reiškia panašių duomenų taškų grupavimą pagal jų savybes. Pagrindinis tikslas yra rasti natūralų skirstymą duomenyse taip, kad duomenų taškai tame pačiame </a:t>
            </a:r>
            <a:r>
              <a:rPr lang="lt-LT" b="0" i="0" dirty="0" err="1">
                <a:solidFill>
                  <a:srgbClr val="374151"/>
                </a:solidFill>
                <a:effectLst/>
                <a:latin typeface="Söhne"/>
              </a:rPr>
              <a:t>klasterije</a:t>
            </a:r>
            <a:r>
              <a:rPr lang="lt-LT" b="0" i="0" dirty="0">
                <a:solidFill>
                  <a:srgbClr val="374151"/>
                </a:solidFill>
                <a:effectLst/>
                <a:latin typeface="Söhne"/>
              </a:rPr>
              <a:t> būtų panašesni tarpusavyje nei tie, esantys kituose klasteriuose. Ši technika gali atskleisti prasmingus ryšius ar struktūras duomenyse, kurie kitaip gali būti nepastebėti.</a:t>
            </a:r>
          </a:p>
          <a:p>
            <a:pPr algn="l"/>
            <a:r>
              <a:rPr lang="lt-LT" b="0" i="0" dirty="0">
                <a:solidFill>
                  <a:srgbClr val="374151"/>
                </a:solidFill>
                <a:effectLst/>
                <a:latin typeface="Söhne"/>
              </a:rPr>
              <a:t>Kai kurie </a:t>
            </a:r>
            <a:r>
              <a:rPr lang="lt-LT" b="0" i="0" dirty="0" err="1">
                <a:solidFill>
                  <a:srgbClr val="374151"/>
                </a:solidFill>
                <a:effectLst/>
                <a:latin typeface="Söhne"/>
              </a:rPr>
              <a:t>klasterizacijos</a:t>
            </a:r>
            <a:r>
              <a:rPr lang="lt-LT" b="0" i="0" dirty="0">
                <a:solidFill>
                  <a:srgbClr val="374151"/>
                </a:solidFill>
                <a:effectLst/>
                <a:latin typeface="Söhne"/>
              </a:rPr>
              <a:t> algoritmų panaudojimo pavyzdžiai neprižiūrimojo mokymo srityje yra:</a:t>
            </a:r>
          </a:p>
          <a:p>
            <a:pPr algn="l">
              <a:buFont typeface="+mj-lt"/>
              <a:buAutoNum type="arabicPeriod"/>
            </a:pPr>
            <a:r>
              <a:rPr lang="lt-LT" b="1" i="0" dirty="0">
                <a:solidFill>
                  <a:srgbClr val="374151"/>
                </a:solidFill>
                <a:effectLst/>
                <a:latin typeface="Söhne"/>
              </a:rPr>
              <a:t>Neįprastų modelių aptikimas (</a:t>
            </a:r>
            <a:r>
              <a:rPr lang="lt-LT" b="1" i="0" dirty="0" err="1">
                <a:solidFill>
                  <a:srgbClr val="374151"/>
                </a:solidFill>
                <a:effectLst/>
                <a:latin typeface="Söhne"/>
              </a:rPr>
              <a:t>Anomaly</a:t>
            </a:r>
            <a:r>
              <a:rPr lang="lt-LT" b="1" i="0" dirty="0">
                <a:solidFill>
                  <a:srgbClr val="374151"/>
                </a:solidFill>
                <a:effectLst/>
                <a:latin typeface="Söhne"/>
              </a:rPr>
              <a:t> </a:t>
            </a:r>
            <a:r>
              <a:rPr lang="lt-LT" b="1" i="0" dirty="0" err="1">
                <a:solidFill>
                  <a:srgbClr val="374151"/>
                </a:solidFill>
                <a:effectLst/>
                <a:latin typeface="Söhne"/>
              </a:rPr>
              <a:t>detection</a:t>
            </a:r>
            <a:r>
              <a:rPr lang="lt-LT" b="1" i="0" dirty="0">
                <a:solidFill>
                  <a:srgbClr val="374151"/>
                </a:solidFill>
                <a:effectLst/>
                <a:latin typeface="Söhne"/>
              </a:rPr>
              <a:t>):</a:t>
            </a:r>
            <a:r>
              <a:rPr lang="lt-LT" b="0" i="0" dirty="0">
                <a:solidFill>
                  <a:srgbClr val="374151"/>
                </a:solidFill>
                <a:effectLst/>
                <a:latin typeface="Söhne"/>
              </a:rPr>
              <a:t> </a:t>
            </a:r>
            <a:r>
              <a:rPr lang="lt-LT" b="0" i="0" dirty="0" err="1">
                <a:solidFill>
                  <a:srgbClr val="374151"/>
                </a:solidFill>
                <a:effectLst/>
                <a:latin typeface="Söhne"/>
              </a:rPr>
              <a:t>Klasterizaciją</a:t>
            </a:r>
            <a:r>
              <a:rPr lang="lt-LT" b="0" i="0" dirty="0">
                <a:solidFill>
                  <a:srgbClr val="374151"/>
                </a:solidFill>
                <a:effectLst/>
                <a:latin typeface="Söhne"/>
              </a:rPr>
              <a:t> galima naudoti nustatant neįprastus šablonus ar išskirtinius duomenis, tokius kaip sukčiavimo atvejai banke, defektų gaminiuose gamyboje ar tinklo pažeidimai saugumo srityje. Grupuojant panašius duomenų taškus kartu, anomalijos gali būti aptiktos kaip duomenų taškai, kurie nepriklauso jokiai klasterio grupei arba turi labai skirtingą profilį lyginant su kaimynais.</a:t>
            </a:r>
          </a:p>
          <a:p>
            <a:pPr algn="l">
              <a:buFont typeface="+mj-lt"/>
              <a:buAutoNum type="arabicPeriod"/>
            </a:pPr>
            <a:r>
              <a:rPr lang="lt-LT" b="1" i="0" dirty="0">
                <a:solidFill>
                  <a:srgbClr val="374151"/>
                </a:solidFill>
                <a:effectLst/>
                <a:latin typeface="Söhne"/>
              </a:rPr>
              <a:t>Rinkos segmentacija (Market </a:t>
            </a:r>
            <a:r>
              <a:rPr lang="lt-LT" b="1" i="0" dirty="0" err="1">
                <a:solidFill>
                  <a:srgbClr val="374151"/>
                </a:solidFill>
                <a:effectLst/>
                <a:latin typeface="Söhne"/>
              </a:rPr>
              <a:t>segmentation</a:t>
            </a:r>
            <a:r>
              <a:rPr lang="lt-LT" b="1" i="0" dirty="0">
                <a:solidFill>
                  <a:srgbClr val="374151"/>
                </a:solidFill>
                <a:effectLst/>
                <a:latin typeface="Söhne"/>
              </a:rPr>
              <a:t>):</a:t>
            </a:r>
            <a:r>
              <a:rPr lang="lt-LT" b="0" i="0" dirty="0">
                <a:solidFill>
                  <a:srgbClr val="374151"/>
                </a:solidFill>
                <a:effectLst/>
                <a:latin typeface="Söhne"/>
              </a:rPr>
              <a:t> Įmonės gali naudoti neprižiūrimąjį mokymąsi savo klientams </a:t>
            </a:r>
            <a:r>
              <a:rPr lang="lt-LT" b="0" i="0" dirty="0" err="1">
                <a:solidFill>
                  <a:srgbClr val="374151"/>
                </a:solidFill>
                <a:effectLst/>
                <a:latin typeface="Söhne"/>
              </a:rPr>
              <a:t>segmentuoti</a:t>
            </a:r>
            <a:r>
              <a:rPr lang="lt-LT" b="0" i="0" dirty="0">
                <a:solidFill>
                  <a:srgbClr val="374151"/>
                </a:solidFill>
                <a:effectLst/>
                <a:latin typeface="Söhne"/>
              </a:rPr>
              <a:t> pagal pirkimo elgseną, demografiją ar nuostatas. Tai gali padėti įmonėms pritaikyti savo rinkodaros strategijas, produktų pasiūlymus ir kainodaros planus, kad geriau nukreiptų konkrečias klientų grupes ir padidintų bendrą klientų pasitenkinimą.</a:t>
            </a:r>
          </a:p>
          <a:p>
            <a:pPr algn="l">
              <a:buFont typeface="+mj-lt"/>
              <a:buAutoNum type="arabicPeriod"/>
            </a:pPr>
            <a:r>
              <a:rPr lang="lt-LT" b="1" i="0" dirty="0">
                <a:solidFill>
                  <a:srgbClr val="374151"/>
                </a:solidFill>
                <a:effectLst/>
                <a:latin typeface="Söhne"/>
              </a:rPr>
              <a:t>Turinio rekomendacija (</a:t>
            </a:r>
            <a:r>
              <a:rPr lang="lt-LT" b="1" i="0" dirty="0" err="1">
                <a:solidFill>
                  <a:srgbClr val="374151"/>
                </a:solidFill>
                <a:effectLst/>
                <a:latin typeface="Söhne"/>
              </a:rPr>
              <a:t>Content</a:t>
            </a:r>
            <a:r>
              <a:rPr lang="lt-LT" b="1" i="0" dirty="0">
                <a:solidFill>
                  <a:srgbClr val="374151"/>
                </a:solidFill>
                <a:effectLst/>
                <a:latin typeface="Söhne"/>
              </a:rPr>
              <a:t> </a:t>
            </a:r>
            <a:r>
              <a:rPr lang="lt-LT" b="1" i="0" dirty="0" err="1">
                <a:solidFill>
                  <a:srgbClr val="374151"/>
                </a:solidFill>
                <a:effectLst/>
                <a:latin typeface="Söhne"/>
              </a:rPr>
              <a:t>recommendation</a:t>
            </a:r>
            <a:r>
              <a:rPr lang="lt-LT" b="1" i="0" dirty="0">
                <a:solidFill>
                  <a:srgbClr val="374151"/>
                </a:solidFill>
                <a:effectLst/>
                <a:latin typeface="Söhne"/>
              </a:rPr>
              <a:t>):</a:t>
            </a:r>
            <a:r>
              <a:rPr lang="lt-LT" b="0" i="0" dirty="0">
                <a:solidFill>
                  <a:srgbClr val="374151"/>
                </a:solidFill>
                <a:effectLst/>
                <a:latin typeface="Söhne"/>
              </a:rPr>
              <a:t> </a:t>
            </a:r>
            <a:r>
              <a:rPr lang="lt-LT" b="0" i="0" dirty="0" err="1">
                <a:solidFill>
                  <a:srgbClr val="374151"/>
                </a:solidFill>
                <a:effectLst/>
                <a:latin typeface="Söhne"/>
              </a:rPr>
              <a:t>Klasterizacijos</a:t>
            </a:r>
            <a:r>
              <a:rPr lang="lt-LT" b="0" i="0" dirty="0">
                <a:solidFill>
                  <a:srgbClr val="374151"/>
                </a:solidFill>
                <a:effectLst/>
                <a:latin typeface="Söhne"/>
              </a:rPr>
              <a:t> algoritmus galima taikyti grupuojant panašius elementus, tokius kaip straipsniai, filmai ar produktai, pagal jų savybes ar vartotojo atsiliepimus. Šią informaciją galima naudoti rekomenduojant panašų turinį ar daiktus vartotojams, gerinant jų patirtį ir įsitraukimą į platformą.</a:t>
            </a:r>
          </a:p>
          <a:p>
            <a:pPr algn="l"/>
            <a:endParaRPr lang="en-GB" dirty="0">
              <a:effectLst/>
            </a:endParaRPr>
          </a:p>
          <a:p>
            <a:pPr algn="l"/>
            <a:endParaRPr lang="en-GB" dirty="0">
              <a:effectLst/>
            </a:endParaRPr>
          </a:p>
          <a:p>
            <a:pPr algn="l"/>
            <a:r>
              <a:rPr lang="en-GB" dirty="0">
                <a:effectLst/>
              </a:rPr>
              <a:t>[EN] Clustering involves grouping similar data points together based on their features or characteristics. The objective is to find a natural partitioning in the data such that data points within the same cluster are more similar to each other than to those in other clusters. This technique can reveal meaningful relationships or structures within the data that may not be apparent otherwise.</a:t>
            </a:r>
          </a:p>
          <a:p>
            <a:pPr algn="l"/>
            <a:r>
              <a:rPr lang="en-GB" dirty="0">
                <a:effectLst/>
              </a:rPr>
              <a:t>Some real-world applications of clustering algorithms in unsupervised learning include:</a:t>
            </a:r>
          </a:p>
          <a:p>
            <a:pPr algn="l"/>
            <a:r>
              <a:rPr lang="en-GB" dirty="0">
                <a:effectLst/>
              </a:rPr>
              <a:t>1. Anomaly detection: Clustering can be used to identify unusual patterns or outliers in datasets, such as fraudulent transactions in banking, defective products in manufacturing, or network intrusions in cybersecurity. By grouping similar data points together, anomalies can be detected as data points that do not belong to any cluster or have a significantly different profile compared to their </a:t>
            </a:r>
            <a:r>
              <a:rPr lang="en-GB" dirty="0" err="1">
                <a:effectLst/>
              </a:rPr>
              <a:t>neighbors</a:t>
            </a:r>
            <a:r>
              <a:rPr lang="en-GB" dirty="0">
                <a:effectLst/>
              </a:rPr>
              <a:t>.</a:t>
            </a:r>
          </a:p>
          <a:p>
            <a:pPr algn="l"/>
            <a:r>
              <a:rPr lang="en-GB" dirty="0">
                <a:effectLst/>
              </a:rPr>
              <a:t>2. Market segmentation: Businesses can use unsupervised learning to segment their customers based on purchasing </a:t>
            </a:r>
            <a:r>
              <a:rPr lang="en-GB" dirty="0" err="1">
                <a:effectLst/>
              </a:rPr>
              <a:t>behavior</a:t>
            </a:r>
            <a:r>
              <a:rPr lang="en-GB" dirty="0">
                <a:effectLst/>
              </a:rPr>
              <a:t>, demographics, or preferences. This can help companies tailor their marketing strategies, product offerings, and pricing plans to better target specific customer groups and improve overall customer satisfaction.</a:t>
            </a:r>
          </a:p>
          <a:p>
            <a:pPr algn="l"/>
            <a:r>
              <a:rPr lang="en-GB" dirty="0">
                <a:effectLst/>
              </a:rPr>
              <a:t>3. Content recommendation: Clustering algorithms can be employed to group similar items, such as articles, movies, or products, based on their attributes or user feedback. This information can then be used to recommend similar content or items to users, enhancing their experience and engagement on a platform.</a:t>
            </a: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11</a:t>
            </a:fld>
            <a:endParaRPr lang="en-LV"/>
          </a:p>
        </p:txBody>
      </p:sp>
    </p:spTree>
    <p:extLst>
      <p:ext uri="{BB962C8B-B14F-4D97-AF65-F5344CB8AC3E}">
        <p14:creationId xmlns:p14="http://schemas.microsoft.com/office/powerpoint/2010/main" val="3638082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O dabar pakalbesime apie duomenu valyma ir transformacija ()</a:t>
            </a:r>
          </a:p>
        </p:txBody>
      </p:sp>
      <p:sp>
        <p:nvSpPr>
          <p:cNvPr id="4" name="Slide Number Placeholder 3"/>
          <p:cNvSpPr>
            <a:spLocks noGrp="1"/>
          </p:cNvSpPr>
          <p:nvPr>
            <p:ph type="sldNum" sz="quarter" idx="5"/>
          </p:nvPr>
        </p:nvSpPr>
        <p:spPr/>
        <p:txBody>
          <a:bodyPr/>
          <a:lstStyle/>
          <a:p>
            <a:fld id="{58B5B331-3B16-3140-A26E-1882A4D37138}" type="slidenum">
              <a:rPr lang="en-LV" smtClean="0"/>
              <a:t>12</a:t>
            </a:fld>
            <a:endParaRPr lang="en-LV"/>
          </a:p>
        </p:txBody>
      </p:sp>
    </p:spTree>
    <p:extLst>
      <p:ext uri="{BB962C8B-B14F-4D97-AF65-F5344CB8AC3E}">
        <p14:creationId xmlns:p14="http://schemas.microsoft.com/office/powerpoint/2010/main" val="958771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Duomenų paruošimas</a:t>
            </a:r>
            <a:endParaRPr lang="lt-LT" b="0" i="0" dirty="0">
              <a:solidFill>
                <a:srgbClr val="374151"/>
              </a:solidFill>
              <a:effectLst/>
              <a:latin typeface="Söhne"/>
            </a:endParaRPr>
          </a:p>
          <a:p>
            <a:pPr algn="l"/>
            <a:r>
              <a:rPr lang="lt-LT" b="0" i="0" dirty="0">
                <a:solidFill>
                  <a:srgbClr val="374151"/>
                </a:solidFill>
                <a:effectLst/>
                <a:latin typeface="Söhne"/>
              </a:rPr>
              <a:t>Duomenų paruošimas yra esminis žingsnis mašininio mokymosi procese. Tai reiškia neapdorotų duomenų paruošimą ir valymą, siekiant užtikrinti aukštą jų kokybę ir tinkamumą mašininio mokymosi algoritmams. Dažnai realiose situacijose duomenys, renkami iš įvairių šaltinių, gali turėti nenuoseklumų, klaidų ar trūkstamų reikšmių.</a:t>
            </a:r>
          </a:p>
          <a:p>
            <a:pPr algn="l"/>
            <a:r>
              <a:rPr lang="lt-LT" b="0" i="0" dirty="0">
                <a:solidFill>
                  <a:srgbClr val="374151"/>
                </a:solidFill>
                <a:effectLst/>
                <a:latin typeface="Söhne"/>
              </a:rPr>
              <a:t>Jei šios problemos nėra sprendžiamos, jos gali labai paveikti mašininio mokymosi modelius, kurie yra kuriami naudojant šiuos duomenis, našumą ir patikimumą. Klaidingi ar trūkstami duomenys gali sukelti netinkamus sprendimus, o modeliai gali tapti nepatikimi. Todėl duomenų paruošimas ir valymas yra labai svarbūs procesai, kurie užtikrina, kad mūsų modeliai būtų tikslūs, patikimi ir veiksmingi.</a:t>
            </a:r>
          </a:p>
          <a:p>
            <a:pPr algn="l"/>
            <a:r>
              <a:rPr lang="lt-LT" b="0" i="0" dirty="0">
                <a:solidFill>
                  <a:srgbClr val="374151"/>
                </a:solidFill>
                <a:effectLst/>
                <a:latin typeface="Söhne"/>
              </a:rPr>
              <a:t>Kai kurie pagrindiniai duomenų paruošimo žingsniai apima trūkstamų reikšmių užpildymą, triukšmo pašalinimą, kintamųjų transformaciją ir išskirtinių duomenų taškų pašalinimą. Vienas pagrindinių tikslų yra padaryti duomenis labiau standartizuotus ir tinkamus naudoti mašininio mokymosi modeliuose.</a:t>
            </a:r>
          </a:p>
          <a:p>
            <a:pPr algn="l"/>
            <a:endParaRPr lang="en-GB" dirty="0">
              <a:effectLst/>
            </a:endParaRPr>
          </a:p>
          <a:p>
            <a:pPr algn="l"/>
            <a:endParaRPr lang="en-GB" dirty="0">
              <a:effectLst/>
            </a:endParaRPr>
          </a:p>
          <a:p>
            <a:pPr algn="l"/>
            <a:endParaRPr lang="en-GB" dirty="0">
              <a:effectLst/>
            </a:endParaRPr>
          </a:p>
          <a:p>
            <a:r>
              <a:rPr lang="en-GB" dirty="0"/>
              <a:t>[EN] Data </a:t>
            </a:r>
            <a:r>
              <a:rPr lang="en-GB" dirty="0" err="1"/>
              <a:t>preprocessing</a:t>
            </a:r>
            <a:r>
              <a:rPr lang="en-GB" dirty="0"/>
              <a:t> is a crucial step in the machine learning pipeline. It involves preparing and cleaning the raw data to ensure that it is of high quality and suitable for the input of machine learning algorithms. In many real-world situations, the data collected from various sources may contain inconsistencies, errors, and missing values. These issues, if not addressed, can significantly impact the performance and reliability of the machine learning models built using the data.</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13</a:t>
            </a:fld>
            <a:endParaRPr lang="en-LV"/>
          </a:p>
        </p:txBody>
      </p:sp>
    </p:spTree>
    <p:extLst>
      <p:ext uri="{BB962C8B-B14F-4D97-AF65-F5344CB8AC3E}">
        <p14:creationId xmlns:p14="http://schemas.microsoft.com/office/powerpoint/2010/main" val="215502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a:t>
            </a:r>
          </a:p>
          <a:p>
            <a:pPr algn="l"/>
            <a:endParaRPr lang="en-GB" dirty="0">
              <a:effectLst/>
            </a:endParaRPr>
          </a:p>
          <a:p>
            <a:pPr algn="l"/>
            <a:r>
              <a:rPr lang="lt-LT" b="1" i="0" dirty="0">
                <a:solidFill>
                  <a:srgbClr val="374151"/>
                </a:solidFill>
                <a:effectLst/>
                <a:latin typeface="Söhne"/>
              </a:rPr>
              <a:t>Duomenų Paruošimo Svarba</a:t>
            </a:r>
            <a:endParaRPr lang="lt-LT" b="0" i="0" dirty="0">
              <a:solidFill>
                <a:srgbClr val="374151"/>
              </a:solidFill>
              <a:effectLst/>
              <a:latin typeface="Söhne"/>
            </a:endParaRPr>
          </a:p>
          <a:p>
            <a:pPr algn="l"/>
            <a:r>
              <a:rPr lang="lt-LT" b="0" i="0" dirty="0">
                <a:solidFill>
                  <a:srgbClr val="374151"/>
                </a:solidFill>
                <a:effectLst/>
                <a:latin typeface="Söhne"/>
              </a:rPr>
              <a:t>Duomenų paruošimo pagrindinis tikslas yra pagerinti duomenų kokybę ir padidinti modelio kūrimo proceso efektyvumą. Nagrinėdami dažnas duomenų problemas ir transformuodami duomenis į struktūrizuotą formatą, duomenų paruošimas padeda užtikrinti, kad mašininio mokymosi algoritmai gali veiksmingai mokytis ir išgauti įžvalgas iš duomenų. Šis procesas pagerina modelių tikslumą, preciziją ir bendrąją jų taikymo sritį, dėl ko gaunamos patikimesnės prognozės ir geresni sprendimai.</a:t>
            </a:r>
          </a:p>
          <a:p>
            <a:pPr algn="l"/>
            <a:r>
              <a:rPr lang="lt-LT" b="0" i="0" dirty="0">
                <a:solidFill>
                  <a:srgbClr val="374151"/>
                </a:solidFill>
                <a:effectLst/>
                <a:latin typeface="Söhne"/>
              </a:rPr>
              <a:t>Kai kurios iš dažniausiai sutinkamų duomenų problemų gali apimti klaidingus, pasikartojančius ar trūkstamus duomenis. Duomenų paruošimo metu šie klausimai yra identifikuojami ir ištaisomi. Tai yra labai svarbu, nes net nedidelės duomenų problemos gali turėti didelį poveikį galutiniam modelio rezultatui. Tad, siekiant išnaudoti visą mašininio mokymosi potencialą, būtina skirti pakankamai dėmesio duomenų paruošimui.</a:t>
            </a:r>
          </a:p>
          <a:p>
            <a:pPr algn="l"/>
            <a:endParaRPr lang="en-GB" dirty="0">
              <a:effectLst/>
            </a:endParaRPr>
          </a:p>
          <a:p>
            <a:pPr algn="l"/>
            <a:endParaRPr lang="en-GB" dirty="0">
              <a:effectLst/>
            </a:endParaRPr>
          </a:p>
          <a:p>
            <a:pPr algn="l"/>
            <a:r>
              <a:rPr lang="en-GB" dirty="0">
                <a:effectLst/>
              </a:rPr>
              <a:t>[EN]</a:t>
            </a:r>
          </a:p>
          <a:p>
            <a:pPr algn="l"/>
            <a:endParaRPr lang="en-GB" dirty="0">
              <a:effectLst/>
            </a:endParaRPr>
          </a:p>
          <a:p>
            <a:pPr algn="l"/>
            <a:r>
              <a:rPr lang="en-GB" dirty="0">
                <a:effectLst/>
              </a:rPr>
              <a:t>The primary goal of data </a:t>
            </a:r>
            <a:r>
              <a:rPr lang="en-GB" dirty="0" err="1">
                <a:effectLst/>
              </a:rPr>
              <a:t>preprocessing</a:t>
            </a:r>
            <a:r>
              <a:rPr lang="en-GB" dirty="0">
                <a:effectLst/>
              </a:rPr>
              <a:t> is to improve data quality and enhance the efficiency of the model-building process. By addressing common data issues and transforming the data into a structured format, data </a:t>
            </a:r>
            <a:r>
              <a:rPr lang="en-GB" dirty="0" err="1">
                <a:effectLst/>
              </a:rPr>
              <a:t>preprocessing</a:t>
            </a:r>
            <a:r>
              <a:rPr lang="en-GB" dirty="0">
                <a:effectLst/>
              </a:rPr>
              <a:t> helps to ensure that the machine learning algorithms can effectively learn and extract insights from the data. This process improves the accuracy, precision, and generalizability of the models, ultimately leading to more reliable predictions and better decision-making.</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14</a:t>
            </a:fld>
            <a:endParaRPr lang="en-LV"/>
          </a:p>
        </p:txBody>
      </p:sp>
    </p:spTree>
    <p:extLst>
      <p:ext uri="{BB962C8B-B14F-4D97-AF65-F5344CB8AC3E}">
        <p14:creationId xmlns:p14="http://schemas.microsoft.com/office/powerpoint/2010/main" val="3087481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a:t>
            </a:r>
          </a:p>
          <a:p>
            <a:pPr algn="l"/>
            <a:endParaRPr lang="en-GB" dirty="0">
              <a:effectLst/>
            </a:endParaRPr>
          </a:p>
          <a:p>
            <a:pPr algn="l"/>
            <a:r>
              <a:rPr lang="lt-LT" b="1" i="0" dirty="0">
                <a:solidFill>
                  <a:srgbClr val="374151"/>
                </a:solidFill>
                <a:effectLst/>
                <a:latin typeface="Söhne"/>
              </a:rPr>
              <a:t>Duomenų Paruošimo Nauda</a:t>
            </a:r>
            <a:endParaRPr lang="lt-LT" b="0" i="0" dirty="0">
              <a:solidFill>
                <a:srgbClr val="374151"/>
              </a:solidFill>
              <a:effectLst/>
              <a:latin typeface="Söhne"/>
            </a:endParaRPr>
          </a:p>
          <a:p>
            <a:pPr algn="l"/>
            <a:r>
              <a:rPr lang="lt-LT" b="1" i="0" dirty="0">
                <a:solidFill>
                  <a:srgbClr val="374151"/>
                </a:solidFill>
                <a:effectLst/>
                <a:latin typeface="Söhne"/>
              </a:rPr>
              <a:t>Pagerėjusi Duomenų Kokybė</a:t>
            </a:r>
            <a:endParaRPr lang="lt-LT" b="0" i="0" dirty="0">
              <a:solidFill>
                <a:srgbClr val="374151"/>
              </a:solidFill>
              <a:effectLst/>
              <a:latin typeface="Söhne"/>
            </a:endParaRPr>
          </a:p>
          <a:p>
            <a:pPr algn="l"/>
            <a:r>
              <a:rPr lang="lt-LT" b="0" i="0" dirty="0">
                <a:solidFill>
                  <a:srgbClr val="374151"/>
                </a:solidFill>
                <a:effectLst/>
                <a:latin typeface="Söhne"/>
              </a:rPr>
              <a:t>Viena iš pagrindinių duomenų paruošimo naudų yra pagerėjusi duomenų kokybė. Duomenų paruošimo procesas padeda atpažinti ir ištaisyti klaidas, nesuderinamumus ir netikslumus duomenyse. Dėl to gaunami švaresni ir patikimesni duomenys.</a:t>
            </a:r>
          </a:p>
          <a:p>
            <a:pPr algn="l"/>
            <a:r>
              <a:rPr lang="lt-LT" b="0" i="0" dirty="0">
                <a:solidFill>
                  <a:srgbClr val="374151"/>
                </a:solidFill>
                <a:effectLst/>
                <a:latin typeface="Söhne"/>
              </a:rPr>
              <a:t>Kai duomenys yra klaidingi arba nepilni, tai gali sukelti klaidingas mašininio mokymosi modelio prognozes. Taisant duomenų nesuderinamumus ir klaidas, mašininio mokymosi modeliai tampa tikslesni, nes jie mokosi iš patikimų ir tikslių duomenų.</a:t>
            </a:r>
          </a:p>
          <a:p>
            <a:pPr algn="l"/>
            <a:r>
              <a:rPr lang="lt-LT" b="0" i="0" dirty="0">
                <a:solidFill>
                  <a:srgbClr val="374151"/>
                </a:solidFill>
                <a:effectLst/>
                <a:latin typeface="Söhne"/>
              </a:rPr>
              <a:t>Švarių ir kokybiškų duomenų nauda yra akivaizdi - modelio rezultatai tampa tikslesni, prognozės - patikimesnės, o galutiniai sprendimai - efektyvesni.</a:t>
            </a:r>
          </a:p>
          <a:p>
            <a:pPr algn="l"/>
            <a:endParaRPr lang="en-GB" dirty="0">
              <a:effectLst/>
            </a:endParaRPr>
          </a:p>
          <a:p>
            <a:pPr algn="l"/>
            <a:endParaRPr lang="en-GB" dirty="0">
              <a:effectLst/>
            </a:endParaRPr>
          </a:p>
          <a:p>
            <a:pPr algn="l"/>
            <a:r>
              <a:rPr lang="en-GB" dirty="0">
                <a:effectLst/>
              </a:rPr>
              <a:t>[EN] One of the benefits is Improved Data Quality: Data pre-processing helps identify and correct mistakes, inconsistencies, and inaccuracies in the raw data. This results in cleaner and more reliable data, which in turn, improves the performance of the machine learning models.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15</a:t>
            </a:fld>
            <a:endParaRPr lang="en-LV"/>
          </a:p>
        </p:txBody>
      </p:sp>
    </p:spTree>
    <p:extLst>
      <p:ext uri="{BB962C8B-B14F-4D97-AF65-F5344CB8AC3E}">
        <p14:creationId xmlns:p14="http://schemas.microsoft.com/office/powerpoint/2010/main" val="1410093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Sumažėjęs Duomenų Sudėtingumas</a:t>
            </a:r>
            <a:endParaRPr lang="lt-LT" b="0" i="0" dirty="0">
              <a:solidFill>
                <a:srgbClr val="374151"/>
              </a:solidFill>
              <a:effectLst/>
              <a:latin typeface="Söhne"/>
            </a:endParaRPr>
          </a:p>
          <a:p>
            <a:pPr algn="l"/>
            <a:r>
              <a:rPr lang="lt-LT" b="0" i="0" dirty="0">
                <a:solidFill>
                  <a:srgbClr val="374151"/>
                </a:solidFill>
                <a:effectLst/>
                <a:latin typeface="Söhne"/>
              </a:rPr>
              <a:t>Dar vienas duomenų paruošimo privalumas yra sumažėjęs duomenų sudėtingumas. Apdorojus duomenis, jie dažnai tampa mažiau sudėtingi ir lengviau su jais dirbama, nes per paruošimo etapą pašalinamos nereikalingos informacijos dalys ir pertekliniai požymiai.</a:t>
            </a:r>
          </a:p>
          <a:p>
            <a:pPr algn="l"/>
            <a:r>
              <a:rPr lang="lt-LT" b="0" i="0" dirty="0">
                <a:solidFill>
                  <a:srgbClr val="374151"/>
                </a:solidFill>
                <a:effectLst/>
                <a:latin typeface="Söhne"/>
              </a:rPr>
              <a:t>Kai duomenys yra paprastesni, mašininio mokymosi modeliai gali būti apmokomi greičiau ir efektyviau. Taip pat sumažėjusio sudėtingumo duomenys leidžia modeliui greičiau pasiekti optimalų sprendimą. Pavyzdžiui, jei turime daug duomenų su pertekliniais požymiais, modelis gali tapti per didelis ir per daug sudėtingas, o tai gali trukdyti optimaliai jo veiklai. Tačiau pašalinus šiuos perteklinius požymius, modelis gali veikti greičiau ir efektyviau, taip padidinant sprendimo kokybę.</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Reducing data complexity is another benefit of </a:t>
            </a:r>
            <a:r>
              <a:rPr lang="en-GB" dirty="0" err="1">
                <a:effectLst/>
              </a:rPr>
              <a:t>preprocessing</a:t>
            </a:r>
            <a:r>
              <a:rPr lang="en-GB" dirty="0">
                <a:effectLst/>
              </a:rPr>
              <a:t>. By removing redundant features and unnecessary information, the data is simplified, enabling more efficient model training and getting to the optimal solution faster.</a:t>
            </a:r>
          </a:p>
          <a:p>
            <a:pPr algn="l"/>
            <a:endParaRPr lang="en-GB" dirty="0">
              <a:effectLst/>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16</a:t>
            </a:fld>
            <a:endParaRPr lang="en-LV"/>
          </a:p>
        </p:txBody>
      </p:sp>
    </p:spTree>
    <p:extLst>
      <p:ext uri="{BB962C8B-B14F-4D97-AF65-F5344CB8AC3E}">
        <p14:creationId xmlns:p14="http://schemas.microsoft.com/office/powerpoint/2010/main" val="3465873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Pagerėjęs Modelio Našumas</a:t>
            </a:r>
            <a:endParaRPr lang="lt-LT" b="0" i="0" dirty="0">
              <a:solidFill>
                <a:srgbClr val="374151"/>
              </a:solidFill>
              <a:effectLst/>
              <a:latin typeface="Söhne"/>
            </a:endParaRPr>
          </a:p>
          <a:p>
            <a:pPr algn="l"/>
            <a:r>
              <a:rPr lang="lt-LT" b="0" i="0" dirty="0">
                <a:solidFill>
                  <a:srgbClr val="374151"/>
                </a:solidFill>
                <a:effectLst/>
                <a:latin typeface="Söhne"/>
              </a:rPr>
              <a:t>Duomenų paruošimo metodai, tokie kaip požymių mastelio keitimas ir normalizacija, užtikrina, kad įvesties duomenys yra nuoseklius ir pateikiami vienodomis sąlygomis. Tai padeda išvengti nuolydžių modelyje dėl tam tikrų požymių dominavimo ir leidžia algoritmams geriau atskleisti duomenyse paslėptas struktūras ar dėsningumus.</a:t>
            </a:r>
          </a:p>
          <a:p>
            <a:pPr algn="l"/>
            <a:r>
              <a:rPr lang="lt-LT" b="0" i="0" dirty="0">
                <a:solidFill>
                  <a:srgbClr val="374151"/>
                </a:solidFill>
                <a:effectLst/>
                <a:latin typeface="Söhne"/>
              </a:rPr>
              <a:t>Kai kurie algoritmai yra labai jautrūs skirtingiems požymių masteliams. Jei vienas požymis yra matuojamas šimtais, o kitas dešimtainėmis, šis didesnio mastelio požymis gali dominuoti ir nulemti modelio sprendimus. Todėl požymių mastelio keitimas ir normalizacija yra esminiai žingsniai, užtikrinantys, kad visi požymiai yra svarbūs ir turi vienodą įtaką modeliui.</a:t>
            </a:r>
          </a:p>
          <a:p>
            <a:pPr algn="l"/>
            <a:r>
              <a:rPr lang="lt-LT" b="0" i="0" dirty="0">
                <a:solidFill>
                  <a:srgbClr val="374151"/>
                </a:solidFill>
                <a:effectLst/>
                <a:latin typeface="Söhne"/>
              </a:rPr>
              <a:t>Be to, taikant šias duomenų paruošimo technikas, mašininio mokymosi modeliai dažnai greičiau konverguoja į optimalų sprendimą ir rodo geresnius rezultatus, palyginti su modeliais, kuriems mokymuisi naudojami neapdoroti duomenys.</a:t>
            </a:r>
          </a:p>
          <a:p>
            <a:pPr algn="l"/>
            <a:endParaRPr lang="en-GB" dirty="0">
              <a:effectLst/>
            </a:endParaRPr>
          </a:p>
          <a:p>
            <a:pPr algn="l"/>
            <a:endParaRPr lang="en-GB" dirty="0">
              <a:effectLst/>
            </a:endParaRPr>
          </a:p>
          <a:p>
            <a:pPr algn="l"/>
            <a:r>
              <a:rPr lang="en-GB" dirty="0">
                <a:effectLst/>
              </a:rPr>
              <a:t>[EN] Pre-processing techniques such as feature scaling and normalization improve the performance of machine learning models. These techniques prevent biases due to feature dominance, enhance pattern capture, and ensure that the input data is in a consistent format and range.</a:t>
            </a:r>
          </a:p>
        </p:txBody>
      </p:sp>
      <p:sp>
        <p:nvSpPr>
          <p:cNvPr id="4" name="Slide Number Placeholder 3"/>
          <p:cNvSpPr>
            <a:spLocks noGrp="1"/>
          </p:cNvSpPr>
          <p:nvPr>
            <p:ph type="sldNum" sz="quarter" idx="5"/>
          </p:nvPr>
        </p:nvSpPr>
        <p:spPr/>
        <p:txBody>
          <a:bodyPr/>
          <a:lstStyle/>
          <a:p>
            <a:fld id="{58B5B331-3B16-3140-A26E-1882A4D37138}" type="slidenum">
              <a:rPr lang="en-LV" smtClean="0"/>
              <a:t>17</a:t>
            </a:fld>
            <a:endParaRPr lang="en-LV"/>
          </a:p>
        </p:txBody>
      </p:sp>
    </p:spTree>
    <p:extLst>
      <p:ext uri="{BB962C8B-B14F-4D97-AF65-F5344CB8AC3E}">
        <p14:creationId xmlns:p14="http://schemas.microsoft.com/office/powerpoint/2010/main" val="3370489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Geresnė </a:t>
            </a:r>
            <a:r>
              <a:rPr lang="lt-LT" b="1" i="0" dirty="0" err="1">
                <a:solidFill>
                  <a:srgbClr val="374151"/>
                </a:solidFill>
                <a:effectLst/>
                <a:latin typeface="Söhne"/>
              </a:rPr>
              <a:t>Bendrinamumo</a:t>
            </a:r>
            <a:r>
              <a:rPr lang="lt-LT" b="1" i="0" dirty="0">
                <a:solidFill>
                  <a:srgbClr val="374151"/>
                </a:solidFill>
                <a:effectLst/>
                <a:latin typeface="Söhne"/>
              </a:rPr>
              <a:t>/</a:t>
            </a:r>
            <a:r>
              <a:rPr lang="lt-LT" b="1" i="0" dirty="0" err="1">
                <a:solidFill>
                  <a:srgbClr val="374151"/>
                </a:solidFill>
                <a:effectLst/>
                <a:latin typeface="Söhne"/>
              </a:rPr>
              <a:t>Generalizacijos</a:t>
            </a:r>
            <a:r>
              <a:rPr lang="lt-LT" b="1" i="0" dirty="0">
                <a:solidFill>
                  <a:srgbClr val="374151"/>
                </a:solidFill>
                <a:effectLst/>
                <a:latin typeface="Söhne"/>
              </a:rPr>
              <a:t> Savybė</a:t>
            </a:r>
            <a:endParaRPr lang="lt-LT" b="0" i="0" dirty="0">
              <a:solidFill>
                <a:srgbClr val="374151"/>
              </a:solidFill>
              <a:effectLst/>
              <a:latin typeface="Söhne"/>
            </a:endParaRPr>
          </a:p>
          <a:p>
            <a:pPr algn="l"/>
            <a:r>
              <a:rPr lang="lt-LT" b="0" i="0" dirty="0">
                <a:solidFill>
                  <a:srgbClr val="374151"/>
                </a:solidFill>
                <a:effectLst/>
                <a:latin typeface="Söhne"/>
              </a:rPr>
              <a:t>Duomenų paruošimo metu atliekama požymių atranka ir ekstrakcija, padedanti sumažinti duomenų dimensiją ir sutelkti dėmesį į aktualiausius požymius. Dėl to sukurti modeliai yra mažiau linkę į pernelyg pritaikymą ir gali geriau adaptuotis prie naujų, anksčiau nematytų duomenų.</a:t>
            </a:r>
          </a:p>
          <a:p>
            <a:pPr algn="l"/>
            <a:r>
              <a:rPr lang="lt-LT" b="0" i="0" dirty="0">
                <a:solidFill>
                  <a:srgbClr val="374151"/>
                </a:solidFill>
                <a:effectLst/>
                <a:latin typeface="Söhne"/>
              </a:rPr>
              <a:t>Jeigu terminas "per didelis prisitaikymas " (</a:t>
            </a:r>
            <a:r>
              <a:rPr lang="lt-LT" b="0" i="0" dirty="0" err="1">
                <a:solidFill>
                  <a:srgbClr val="374151"/>
                </a:solidFill>
                <a:effectLst/>
                <a:latin typeface="Söhne"/>
              </a:rPr>
              <a:t>overfitting</a:t>
            </a:r>
            <a:r>
              <a:rPr lang="lt-LT" b="0" i="0" dirty="0">
                <a:solidFill>
                  <a:srgbClr val="374151"/>
                </a:solidFill>
                <a:effectLst/>
                <a:latin typeface="Söhne"/>
              </a:rPr>
              <a:t>) jums dar nežinomas, tai tai yra dažna problema mašininio mokymosi srityje, kai modelis per daug gerai išmoksta treniruočių duomenų. Tai reiškia, kad modelis puikiai veikia su treniruočių duomenimis, bet nesugeba pritaikyti savo žinių prie naujų, anksčiau nematytų duomenų. Per didelio prisitaikymo (</a:t>
            </a:r>
            <a:r>
              <a:rPr lang="lt-LT" b="0" i="0" dirty="0" err="1">
                <a:solidFill>
                  <a:srgbClr val="374151"/>
                </a:solidFill>
                <a:effectLst/>
                <a:latin typeface="Söhne"/>
              </a:rPr>
              <a:t>overfit‘ininimo</a:t>
            </a:r>
            <a:r>
              <a:rPr lang="lt-LT" b="0" i="0" dirty="0">
                <a:solidFill>
                  <a:srgbClr val="374151"/>
                </a:solidFill>
                <a:effectLst/>
                <a:latin typeface="Söhne"/>
              </a:rPr>
              <a:t>) problemai išspręsti yra labai svarbu, norint sukurti veiksmingus ir patikimus mašininio mokymosi modelius, kurie realiose situacijose galėtų teisingai prognozuoti rezultatus.</a:t>
            </a:r>
          </a:p>
          <a:p>
            <a:pPr algn="l"/>
            <a:endParaRPr lang="en-GB" dirty="0">
              <a:effectLst/>
            </a:endParaRPr>
          </a:p>
          <a:p>
            <a:pPr algn="l"/>
            <a:endParaRPr lang="en-GB" dirty="0">
              <a:effectLst/>
            </a:endParaRPr>
          </a:p>
          <a:p>
            <a:pPr algn="l"/>
            <a:r>
              <a:rPr lang="en-GB" dirty="0">
                <a:effectLst/>
              </a:rPr>
              <a:t>[EN] </a:t>
            </a:r>
            <a:r>
              <a:rPr lang="en-GB" dirty="0" err="1">
                <a:effectLst/>
              </a:rPr>
              <a:t>Preprocessing</a:t>
            </a:r>
            <a:r>
              <a:rPr lang="en-GB" dirty="0">
                <a:effectLst/>
              </a:rPr>
              <a:t> also aids in better generalization. Techniques like feature selection and extraction reduce the dimensionality of data and focus on the most relevant features. This results in models that are less prone to overfitting and can generalize better to new, unseen data.</a:t>
            </a:r>
          </a:p>
          <a:p>
            <a:pPr algn="l"/>
            <a:r>
              <a:rPr lang="en-GB" dirty="0">
                <a:effectLst/>
              </a:rPr>
              <a:t>In case it is your first time hearing the term overfitting, it is a common issue in machine learning where a model learns the training data too well. As a result, the model performs exceedingly well on the training data but fails to generalize to new, unseen data. Addressing overfitting is essential for creating effective and reliable machine-learning models that can make accurate predictions in real-world situations.</a:t>
            </a:r>
          </a:p>
        </p:txBody>
      </p:sp>
      <p:sp>
        <p:nvSpPr>
          <p:cNvPr id="4" name="Slide Number Placeholder 3"/>
          <p:cNvSpPr>
            <a:spLocks noGrp="1"/>
          </p:cNvSpPr>
          <p:nvPr>
            <p:ph type="sldNum" sz="quarter" idx="5"/>
          </p:nvPr>
        </p:nvSpPr>
        <p:spPr/>
        <p:txBody>
          <a:bodyPr/>
          <a:lstStyle/>
          <a:p>
            <a:fld id="{58B5B331-3B16-3140-A26E-1882A4D37138}" type="slidenum">
              <a:rPr lang="en-LV" smtClean="0"/>
              <a:t>18</a:t>
            </a:fld>
            <a:endParaRPr lang="en-LV"/>
          </a:p>
        </p:txBody>
      </p:sp>
    </p:spTree>
    <p:extLst>
      <p:ext uri="{BB962C8B-B14F-4D97-AF65-F5344CB8AC3E}">
        <p14:creationId xmlns:p14="http://schemas.microsoft.com/office/powerpoint/2010/main" val="3251215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O dabar pakalbesime apie truktsamas vertes ir pradesime nuo ()</a:t>
            </a:r>
          </a:p>
        </p:txBody>
      </p:sp>
      <p:sp>
        <p:nvSpPr>
          <p:cNvPr id="4" name="Slide Number Placeholder 3"/>
          <p:cNvSpPr>
            <a:spLocks noGrp="1"/>
          </p:cNvSpPr>
          <p:nvPr>
            <p:ph type="sldNum" sz="quarter" idx="5"/>
          </p:nvPr>
        </p:nvSpPr>
        <p:spPr/>
        <p:txBody>
          <a:bodyPr/>
          <a:lstStyle/>
          <a:p>
            <a:fld id="{58B5B331-3B16-3140-A26E-1882A4D37138}" type="slidenum">
              <a:rPr lang="en-LV" smtClean="0"/>
              <a:t>19</a:t>
            </a:fld>
            <a:endParaRPr lang="en-LV"/>
          </a:p>
        </p:txBody>
      </p:sp>
    </p:spTree>
    <p:extLst>
      <p:ext uri="{BB962C8B-B14F-4D97-AF65-F5344CB8AC3E}">
        <p14:creationId xmlns:p14="http://schemas.microsoft.com/office/powerpoint/2010/main" val="245852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err="1"/>
              <a:t>Pries</a:t>
            </a:r>
            <a:r>
              <a:rPr lang="lt-LT" dirty="0"/>
              <a:t> tai noriu pristatyti kur jus rasite ne tik paskaitas bet ir papildoma </a:t>
            </a:r>
            <a:r>
              <a:rPr lang="lt-LT" dirty="0" err="1"/>
              <a:t>medziaga</a:t>
            </a:r>
            <a:r>
              <a:rPr lang="lt-LT" dirty="0"/>
              <a:t> </a:t>
            </a:r>
            <a:r>
              <a:rPr lang="lt-LT" dirty="0" err="1"/>
              <a:t>sio</a:t>
            </a:r>
            <a:r>
              <a:rPr lang="lt-LT" dirty="0"/>
              <a:t> kurso apie dirbtini </a:t>
            </a:r>
            <a:r>
              <a:rPr lang="lt-LT" dirty="0" err="1"/>
              <a:t>intelekta</a:t>
            </a:r>
            <a:r>
              <a:rPr lang="lt-LT" dirty="0"/>
              <a:t>. </a:t>
            </a:r>
            <a:r>
              <a:rPr lang="lt-LT" dirty="0" err="1"/>
              <a:t>Sitoje</a:t>
            </a:r>
            <a:r>
              <a:rPr lang="lt-LT" dirty="0"/>
              <a:t> kurso sukurtoje </a:t>
            </a:r>
            <a:r>
              <a:rPr lang="lt-LT" dirty="0" err="1"/>
              <a:t>progrmaoje</a:t>
            </a:r>
            <a:r>
              <a:rPr lang="lt-LT" dirty="0"/>
              <a:t> lietuviu kalba bus ir paskaitos </a:t>
            </a:r>
            <a:r>
              <a:rPr lang="lt-LT" dirty="0" err="1"/>
              <a:t>ikeltos</a:t>
            </a:r>
            <a:r>
              <a:rPr lang="lt-LT" dirty="0"/>
              <a:t> </a:t>
            </a:r>
            <a:r>
              <a:rPr lang="lt-LT" dirty="0" err="1"/>
              <a:t>pdf</a:t>
            </a:r>
            <a:r>
              <a:rPr lang="lt-LT" dirty="0"/>
              <a:t> ir </a:t>
            </a:r>
            <a:r>
              <a:rPr lang="lt-LT" dirty="0" err="1"/>
              <a:t>pptx</a:t>
            </a:r>
            <a:r>
              <a:rPr lang="lt-LT" dirty="0"/>
              <a:t> </a:t>
            </a:r>
            <a:r>
              <a:rPr lang="lt-LT" dirty="0" err="1"/>
              <a:t>formatias</a:t>
            </a:r>
            <a:r>
              <a:rPr lang="lt-LT" dirty="0"/>
              <a:t> kuriu </a:t>
            </a:r>
            <a:r>
              <a:rPr lang="lt-LT" dirty="0" err="1"/>
              <a:t>powerpoint</a:t>
            </a:r>
            <a:r>
              <a:rPr lang="lt-LT" dirty="0"/>
              <a:t> </a:t>
            </a:r>
            <a:r>
              <a:rPr lang="lt-LT" dirty="0" err="1"/>
              <a:t>skadriu</a:t>
            </a:r>
            <a:r>
              <a:rPr lang="lt-LT" dirty="0"/>
              <a:t> komentarai bus ir lietuviu kalbomis o ne tik anglu.</a:t>
            </a:r>
            <a:br>
              <a:rPr lang="lt-LT" dirty="0"/>
            </a:br>
            <a:r>
              <a:rPr lang="lt-LT" dirty="0"/>
              <a:t>Repo yra nuoroda i </a:t>
            </a:r>
            <a:r>
              <a:rPr lang="lt-LT" dirty="0" err="1"/>
              <a:t>stia</a:t>
            </a:r>
            <a:r>
              <a:rPr lang="lt-LT" dirty="0"/>
              <a:t> </a:t>
            </a:r>
            <a:r>
              <a:rPr lang="lt-LT" dirty="0" err="1"/>
              <a:t>repozitorija</a:t>
            </a:r>
            <a:r>
              <a:rPr lang="lt-LT" dirty="0"/>
              <a:t> - https://</a:t>
            </a:r>
            <a:r>
              <a:rPr lang="lt-LT" dirty="0" err="1"/>
              <a:t>github.com</a:t>
            </a:r>
            <a:r>
              <a:rPr lang="lt-LT" dirty="0"/>
              <a:t>/aurimas13/</a:t>
            </a:r>
            <a:r>
              <a:rPr lang="lt-LT" dirty="0" err="1"/>
              <a:t>Pazink</a:t>
            </a:r>
            <a:r>
              <a:rPr lang="lt-LT" dirty="0"/>
              <a:t>-Dirbtini-</a:t>
            </a:r>
            <a:r>
              <a:rPr lang="lt-LT" dirty="0" err="1"/>
              <a:t>Intelekta</a:t>
            </a:r>
            <a:r>
              <a:rPr lang="lt-LT" dirty="0"/>
              <a:t>/</a:t>
            </a:r>
            <a:r>
              <a:rPr lang="lt-LT" dirty="0" err="1"/>
              <a:t>tree</a:t>
            </a:r>
            <a:r>
              <a:rPr lang="lt-LT" dirty="0"/>
              <a:t>/</a:t>
            </a:r>
            <a:r>
              <a:rPr lang="lt-LT" dirty="0" err="1"/>
              <a:t>main</a:t>
            </a:r>
            <a:br>
              <a:rPr lang="lt-LT" dirty="0"/>
            </a:br>
            <a:br>
              <a:rPr lang="lt-LT" dirty="0"/>
            </a:br>
            <a:r>
              <a:rPr lang="lt-LT" dirty="0"/>
              <a:t>O </a:t>
            </a:r>
            <a:r>
              <a:rPr lang="lt-LT" dirty="0" err="1"/>
              <a:t>sios</a:t>
            </a:r>
            <a:r>
              <a:rPr lang="lt-LT" dirty="0"/>
              <a:t> dienos tema bus </a:t>
            </a:r>
            <a:r>
              <a:rPr lang="lt-LT" dirty="0" err="1"/>
              <a:t>masininis</a:t>
            </a:r>
            <a:r>
              <a:rPr lang="lt-LT" dirty="0"/>
              <a:t> mokymas ir mes detaliau </a:t>
            </a:r>
            <a:r>
              <a:rPr lang="lt-LT" dirty="0" err="1"/>
              <a:t>kalbesime</a:t>
            </a:r>
            <a:r>
              <a:rPr lang="lt-LT" dirty="0"/>
              <a:t> apie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a:t>
            </a:fld>
            <a:endParaRPr lang="en-LV"/>
          </a:p>
        </p:txBody>
      </p:sp>
    </p:spTree>
    <p:extLst>
      <p:ext uri="{BB962C8B-B14F-4D97-AF65-F5344CB8AC3E}">
        <p14:creationId xmlns:p14="http://schemas.microsoft.com/office/powerpoint/2010/main" val="719899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Trūkstamų Duomenų Valdymo</a:t>
            </a:r>
            <a:endParaRPr lang="lt-LT" b="0" i="0" dirty="0">
              <a:solidFill>
                <a:srgbClr val="374151"/>
              </a:solidFill>
              <a:effectLst/>
              <a:latin typeface="Söhne"/>
            </a:endParaRPr>
          </a:p>
          <a:p>
            <a:pPr algn="l"/>
            <a:r>
              <a:rPr lang="lt-LT" b="0" i="0" dirty="0">
                <a:solidFill>
                  <a:srgbClr val="374151"/>
                </a:solidFill>
                <a:effectLst/>
                <a:latin typeface="Söhne"/>
              </a:rPr>
              <a:t>Trūkstami duomenys yra dažna realių duomenų rinkinių problema. Jie gali atsirasti dėl įvairių priežasčių - klaidų renkant duomenis, nenuoseklumų įvedant duomenis ar tam tikros informacijos nebuvimo. Jei nebus tinkamai tvarkomasi su trūkstamais duomenimis, tai gali žymiai paveikti mašininio mokymosi modelių veikimą ir patikimumą. Trūkstami duomenys gali įvesti nukrypimus, iškraipyti savybių tarpusavio ryšius ir sumažinti bendrą duomenų kokybę.</a:t>
            </a:r>
          </a:p>
          <a:p>
            <a:pPr algn="l"/>
            <a:r>
              <a:rPr lang="lt-LT" b="0" i="0" dirty="0">
                <a:solidFill>
                  <a:srgbClr val="374151"/>
                </a:solidFill>
                <a:effectLst/>
                <a:latin typeface="Söhne"/>
              </a:rPr>
              <a:t>Paprastai tariant - trūkstama reikšmė reiškia, kad kai kuriose eilutėse ar stulpeliuose yra tuščios vertės. Tad ką daryti su šiomis tuščiomis vietomis? Yra keletas metodų:</a:t>
            </a:r>
          </a:p>
          <a:p>
            <a:pPr algn="l">
              <a:buFont typeface="+mj-lt"/>
              <a:buAutoNum type="arabicPeriod"/>
            </a:pPr>
            <a:r>
              <a:rPr lang="lt-LT" b="1" i="0" dirty="0">
                <a:solidFill>
                  <a:srgbClr val="374151"/>
                </a:solidFill>
                <a:effectLst/>
                <a:latin typeface="Söhne"/>
              </a:rPr>
              <a:t>Išmesti Eilutes arba Stulpelius:</a:t>
            </a:r>
            <a:r>
              <a:rPr lang="lt-LT" b="0" i="0" dirty="0">
                <a:solidFill>
                  <a:srgbClr val="374151"/>
                </a:solidFill>
                <a:effectLst/>
                <a:latin typeface="Söhne"/>
              </a:rPr>
              <a:t> Paprasčiausias būdas - tiesiog pašalinti eilutes ar stulpelius su trūkstamais duomenimis. Tačiau šis metodas gali būti neefektyvus, jei pašalinsime per daug informacijos.</a:t>
            </a:r>
          </a:p>
          <a:p>
            <a:pPr algn="l">
              <a:buFont typeface="+mj-lt"/>
              <a:buAutoNum type="arabicPeriod"/>
            </a:pPr>
            <a:r>
              <a:rPr lang="lt-LT" b="1" i="0" dirty="0">
                <a:solidFill>
                  <a:srgbClr val="374151"/>
                </a:solidFill>
                <a:effectLst/>
                <a:latin typeface="Söhne"/>
              </a:rPr>
              <a:t>Užpildyti Vidurkiu, Mediana arba Moda:</a:t>
            </a:r>
            <a:r>
              <a:rPr lang="lt-LT" b="0" i="0" dirty="0">
                <a:solidFill>
                  <a:srgbClr val="374151"/>
                </a:solidFill>
                <a:effectLst/>
                <a:latin typeface="Söhne"/>
              </a:rPr>
              <a:t> Kita strategija yra užpildyti trūkstamą informaciją naudojant esamų duomenų vidurkį, medianą ar modą.</a:t>
            </a:r>
          </a:p>
          <a:p>
            <a:pPr algn="l">
              <a:buFont typeface="+mj-lt"/>
              <a:buAutoNum type="arabicPeriod"/>
            </a:pPr>
            <a:r>
              <a:rPr lang="lt-LT" b="1" i="0" dirty="0">
                <a:solidFill>
                  <a:srgbClr val="374151"/>
                </a:solidFill>
                <a:effectLst/>
                <a:latin typeface="Söhne"/>
              </a:rPr>
              <a:t>Naudojant Modelius:</a:t>
            </a:r>
            <a:r>
              <a:rPr lang="lt-LT" b="0" i="0" dirty="0">
                <a:solidFill>
                  <a:srgbClr val="374151"/>
                </a:solidFill>
                <a:effectLst/>
                <a:latin typeface="Söhne"/>
              </a:rPr>
              <a:t> Galime taip pat naudoti algoritmus, kurie prognozuoja trūkstamas reikšmes pagal kitus duomenis.</a:t>
            </a:r>
          </a:p>
          <a:p>
            <a:pPr algn="l"/>
            <a:r>
              <a:rPr lang="lt-LT" b="0" i="0" dirty="0">
                <a:solidFill>
                  <a:srgbClr val="374151"/>
                </a:solidFill>
                <a:effectLst/>
                <a:latin typeface="Söhne"/>
              </a:rPr>
              <a:t>Nepriklausomai nuo pasirinkimo, svarbiausia yra suprasti, kodėl duomenys yra trūkstami, ir pasirinkti metodą, kuris geriausiai atspindi šias priežastis.</a:t>
            </a:r>
          </a:p>
          <a:p>
            <a:pPr algn="l"/>
            <a:endParaRPr lang="en-GB" dirty="0">
              <a:effectLst/>
            </a:endParaRPr>
          </a:p>
          <a:p>
            <a:pPr algn="l"/>
            <a:endParaRPr lang="en-GB" dirty="0">
              <a:effectLst/>
            </a:endParaRPr>
          </a:p>
          <a:p>
            <a:pPr algn="l"/>
            <a:r>
              <a:rPr lang="en-GB" dirty="0">
                <a:effectLst/>
              </a:rPr>
              <a:t>[EN] an important aspect of data </a:t>
            </a:r>
            <a:r>
              <a:rPr lang="en-GB" dirty="0" err="1">
                <a:effectLst/>
              </a:rPr>
              <a:t>preprocessing</a:t>
            </a:r>
            <a:r>
              <a:rPr lang="en-GB" dirty="0">
                <a:effectLst/>
              </a:rPr>
              <a:t> in machine learning is handling missing values. Missing values are a common issue in real-world datasets, and if not addressed properly, they can significantly impact the performance and reliability of our models. Therefore, it's essential to handle missing values during the data </a:t>
            </a:r>
            <a:r>
              <a:rPr lang="en-GB" dirty="0" err="1">
                <a:effectLst/>
              </a:rPr>
              <a:t>preprocessing</a:t>
            </a:r>
            <a:r>
              <a:rPr lang="en-GB" dirty="0">
                <a:effectLst/>
              </a:rPr>
              <a:t> stage.</a:t>
            </a:r>
          </a:p>
          <a:p>
            <a:pPr algn="l"/>
            <a:r>
              <a:rPr lang="en-GB" dirty="0">
                <a:effectLst/>
              </a:rPr>
              <a:t>In simple words – a missing value means that in some rows or columns there are empty cells. </a:t>
            </a:r>
          </a:p>
        </p:txBody>
      </p:sp>
      <p:sp>
        <p:nvSpPr>
          <p:cNvPr id="4" name="Slide Number Placeholder 3"/>
          <p:cNvSpPr>
            <a:spLocks noGrp="1"/>
          </p:cNvSpPr>
          <p:nvPr>
            <p:ph type="sldNum" sz="quarter" idx="5"/>
          </p:nvPr>
        </p:nvSpPr>
        <p:spPr/>
        <p:txBody>
          <a:bodyPr/>
          <a:lstStyle/>
          <a:p>
            <a:fld id="{58B5B331-3B16-3140-A26E-1882A4D37138}" type="slidenum">
              <a:rPr lang="en-LV" smtClean="0"/>
              <a:t>20</a:t>
            </a:fld>
            <a:endParaRPr lang="en-LV"/>
          </a:p>
        </p:txBody>
      </p:sp>
    </p:spTree>
    <p:extLst>
      <p:ext uri="{BB962C8B-B14F-4D97-AF65-F5344CB8AC3E}">
        <p14:creationId xmlns:p14="http://schemas.microsoft.com/office/powerpoint/2010/main" val="3192410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Strategijos Trūkstamų Duomenų Tvarkymui</a:t>
            </a:r>
            <a:endParaRPr lang="lt-LT" b="0" i="0" dirty="0">
              <a:solidFill>
                <a:srgbClr val="374151"/>
              </a:solidFill>
              <a:effectLst/>
              <a:latin typeface="Söhne"/>
            </a:endParaRPr>
          </a:p>
          <a:p>
            <a:pPr algn="l"/>
            <a:r>
              <a:rPr lang="lt-LT" b="0" i="0" dirty="0">
                <a:solidFill>
                  <a:srgbClr val="374151"/>
                </a:solidFill>
                <a:effectLst/>
                <a:latin typeface="Söhne"/>
              </a:rPr>
              <a:t>Kai susiduriame su trūkstamais duomenimis, svarbu pasirinkti tinkamą būdą juos tvarkyti, kad išvengtume klaidingų išvadų ar mašininio mokymosi modelių veikimo pablogėjimo.</a:t>
            </a:r>
          </a:p>
          <a:p>
            <a:pPr algn="l">
              <a:buFont typeface="+mj-lt"/>
              <a:buAutoNum type="arabicPeriod"/>
            </a:pPr>
            <a:r>
              <a:rPr lang="lt-LT" b="1" i="0" dirty="0">
                <a:solidFill>
                  <a:srgbClr val="374151"/>
                </a:solidFill>
                <a:effectLst/>
                <a:latin typeface="Söhne"/>
              </a:rPr>
              <a:t>Įterpimo Metodai (Vidurkio, Medianos, Modos Įterpimas):</a:t>
            </a:r>
            <a:endParaRPr lang="lt-LT" b="0" i="0" dirty="0">
              <a:solidFill>
                <a:srgbClr val="374151"/>
              </a:solidFill>
              <a:effectLst/>
              <a:latin typeface="Söhne"/>
            </a:endParaRPr>
          </a:p>
          <a:p>
            <a:pPr marL="742950" lvl="1" indent="-285750" algn="l">
              <a:buFont typeface="+mj-lt"/>
              <a:buAutoNum type="arabicPeriod"/>
            </a:pPr>
            <a:r>
              <a:rPr lang="lt-LT" b="1" i="0" dirty="0">
                <a:solidFill>
                  <a:srgbClr val="374151"/>
                </a:solidFill>
                <a:effectLst/>
                <a:latin typeface="Söhne"/>
              </a:rPr>
              <a:t>Vidurkio Įterpimas:</a:t>
            </a:r>
            <a:r>
              <a:rPr lang="lt-LT" b="0" i="0" dirty="0">
                <a:solidFill>
                  <a:srgbClr val="374151"/>
                </a:solidFill>
                <a:effectLst/>
                <a:latin typeface="Söhne"/>
              </a:rPr>
              <a:t> Trūkstamas reikšmes galima pakeisti savybės vidurkiu.</a:t>
            </a:r>
          </a:p>
          <a:p>
            <a:pPr marL="742950" lvl="1" indent="-285750" algn="l">
              <a:buFont typeface="+mj-lt"/>
              <a:buAutoNum type="arabicPeriod"/>
            </a:pPr>
            <a:r>
              <a:rPr lang="lt-LT" b="1" i="0" dirty="0">
                <a:solidFill>
                  <a:srgbClr val="374151"/>
                </a:solidFill>
                <a:effectLst/>
                <a:latin typeface="Söhne"/>
              </a:rPr>
              <a:t>Medianos Įterpimas:</a:t>
            </a:r>
            <a:r>
              <a:rPr lang="lt-LT" b="0" i="0" dirty="0">
                <a:solidFill>
                  <a:srgbClr val="374151"/>
                </a:solidFill>
                <a:effectLst/>
                <a:latin typeface="Söhne"/>
              </a:rPr>
              <a:t> Trūkstamas reikšmes galima pakeisti savybės mediana.</a:t>
            </a:r>
          </a:p>
          <a:p>
            <a:pPr marL="742950" lvl="1" indent="-285750" algn="l">
              <a:buFont typeface="+mj-lt"/>
              <a:buAutoNum type="arabicPeriod"/>
            </a:pPr>
            <a:r>
              <a:rPr lang="lt-LT" b="1" i="0" dirty="0">
                <a:solidFill>
                  <a:srgbClr val="374151"/>
                </a:solidFill>
                <a:effectLst/>
                <a:latin typeface="Söhne"/>
              </a:rPr>
              <a:t>Modos Įterpimas:</a:t>
            </a:r>
            <a:r>
              <a:rPr lang="lt-LT" b="0" i="0" dirty="0">
                <a:solidFill>
                  <a:srgbClr val="374151"/>
                </a:solidFill>
                <a:effectLst/>
                <a:latin typeface="Söhne"/>
              </a:rPr>
              <a:t> Trūkstamas reikšmes galima pakeisti savybės moda.</a:t>
            </a:r>
          </a:p>
          <a:p>
            <a:pPr algn="l">
              <a:buFont typeface="+mj-lt"/>
              <a:buAutoNum type="arabicPeriod"/>
            </a:pPr>
            <a:r>
              <a:rPr lang="lt-LT" b="1" i="0" dirty="0">
                <a:solidFill>
                  <a:srgbClr val="374151"/>
                </a:solidFill>
                <a:effectLst/>
                <a:latin typeface="Söhne"/>
              </a:rPr>
              <a:t>Ištrynimo Metodai (Eilučių ar Stulpelių Ištrynimas):</a:t>
            </a:r>
            <a:endParaRPr lang="lt-LT" b="0" i="0" dirty="0">
              <a:solidFill>
                <a:srgbClr val="374151"/>
              </a:solidFill>
              <a:effectLst/>
              <a:latin typeface="Söhne"/>
            </a:endParaRPr>
          </a:p>
          <a:p>
            <a:pPr marL="742950" lvl="1" indent="-285750" algn="l">
              <a:buFont typeface="+mj-lt"/>
              <a:buAutoNum type="arabicPeriod"/>
            </a:pPr>
            <a:r>
              <a:rPr lang="lt-LT" b="1" i="0" dirty="0">
                <a:solidFill>
                  <a:srgbClr val="374151"/>
                </a:solidFill>
                <a:effectLst/>
                <a:latin typeface="Söhne"/>
              </a:rPr>
              <a:t>Eilučių Ištrynimas:</a:t>
            </a:r>
            <a:r>
              <a:rPr lang="lt-LT" b="0" i="0" dirty="0">
                <a:solidFill>
                  <a:srgbClr val="374151"/>
                </a:solidFill>
                <a:effectLst/>
                <a:latin typeface="Söhne"/>
              </a:rPr>
              <a:t> Visa eilutė, kurioje yra trūkstama reikšmė, pašalinama iš duomenų rinkinio.</a:t>
            </a:r>
          </a:p>
          <a:p>
            <a:pPr marL="742950" lvl="1" indent="-285750" algn="l">
              <a:buFont typeface="+mj-lt"/>
              <a:buAutoNum type="arabicPeriod"/>
            </a:pPr>
            <a:r>
              <a:rPr lang="lt-LT" b="1" i="0" dirty="0">
                <a:solidFill>
                  <a:srgbClr val="374151"/>
                </a:solidFill>
                <a:effectLst/>
                <a:latin typeface="Söhne"/>
              </a:rPr>
              <a:t>Stulpelių Ištrynimas:</a:t>
            </a:r>
            <a:r>
              <a:rPr lang="lt-LT" b="0" i="0" dirty="0">
                <a:solidFill>
                  <a:srgbClr val="374151"/>
                </a:solidFill>
                <a:effectLst/>
                <a:latin typeface="Söhne"/>
              </a:rPr>
              <a:t> Kai trūksta daug reikšmių tam tikrame stulpelyje, galima apsvarstyti viso stulpelio pašalinimą. Tačiau reikia atidžiai apsvarstyti, ar tai neturės įtakos modelio mokymuisi.</a:t>
            </a:r>
          </a:p>
          <a:p>
            <a:pPr algn="l">
              <a:buFont typeface="+mj-lt"/>
              <a:buAutoNum type="arabicPeriod"/>
            </a:pPr>
            <a:r>
              <a:rPr lang="lt-LT" b="1" i="0" dirty="0">
                <a:solidFill>
                  <a:srgbClr val="374151"/>
                </a:solidFill>
                <a:effectLst/>
                <a:latin typeface="Söhne"/>
              </a:rPr>
              <a:t>Interpoliacija ir Ekstrapoliacija:</a:t>
            </a:r>
            <a:endParaRPr lang="lt-LT" b="0" i="0" dirty="0">
              <a:solidFill>
                <a:srgbClr val="374151"/>
              </a:solidFill>
              <a:effectLst/>
              <a:latin typeface="Söhne"/>
            </a:endParaRPr>
          </a:p>
          <a:p>
            <a:pPr marL="742950" lvl="1" indent="-285750" algn="l">
              <a:buFont typeface="+mj-lt"/>
              <a:buAutoNum type="arabicPeriod"/>
            </a:pPr>
            <a:r>
              <a:rPr lang="lt-LT" b="1" i="0" dirty="0">
                <a:solidFill>
                  <a:srgbClr val="374151"/>
                </a:solidFill>
                <a:effectLst/>
                <a:latin typeface="Söhne"/>
              </a:rPr>
              <a:t>Interpoliacija:</a:t>
            </a:r>
            <a:r>
              <a:rPr lang="lt-LT" b="0" i="0" dirty="0">
                <a:solidFill>
                  <a:srgbClr val="374151"/>
                </a:solidFill>
                <a:effectLst/>
                <a:latin typeface="Söhne"/>
              </a:rPr>
              <a:t> Tai metodas, kai trūkstamas reikšmes įvertiname remdamiesi kitomis, panašiomis ar susijusiomis reikšmėmis.</a:t>
            </a:r>
          </a:p>
          <a:p>
            <a:pPr marL="742950" lvl="1" indent="-285750" algn="l">
              <a:buFont typeface="+mj-lt"/>
              <a:buAutoNum type="arabicPeriod"/>
            </a:pPr>
            <a:r>
              <a:rPr lang="lt-LT" b="1" i="0" dirty="0">
                <a:solidFill>
                  <a:srgbClr val="374151"/>
                </a:solidFill>
                <a:effectLst/>
                <a:latin typeface="Söhne"/>
              </a:rPr>
              <a:t>Ekstrapoliacija:</a:t>
            </a:r>
            <a:r>
              <a:rPr lang="lt-LT" b="0" i="0" dirty="0">
                <a:solidFill>
                  <a:srgbClr val="374151"/>
                </a:solidFill>
                <a:effectLst/>
                <a:latin typeface="Söhne"/>
              </a:rPr>
              <a:t> Šis metodas reikalauja, kad iš esamų duomenų nustatytume tendencijas ar šablonus, kuriuos galima prailginti, kad įvertintume trūkstamas reikšmes.</a:t>
            </a:r>
          </a:p>
          <a:p>
            <a:pPr algn="l"/>
            <a:r>
              <a:rPr lang="lt-LT" b="0" i="0" dirty="0">
                <a:solidFill>
                  <a:srgbClr val="374151"/>
                </a:solidFill>
                <a:effectLst/>
                <a:latin typeface="Söhne"/>
              </a:rPr>
              <a:t>Yra ir kitų būdų, kaip tvarkytis su trūkstamais duomenimis, pavyzdžiui, naudojant „</a:t>
            </a:r>
            <a:r>
              <a:rPr lang="lt-LT" b="0" i="0" dirty="0" err="1">
                <a:solidFill>
                  <a:srgbClr val="374151"/>
                </a:solidFill>
                <a:effectLst/>
                <a:latin typeface="Söhne"/>
              </a:rPr>
              <a:t>Azure</a:t>
            </a:r>
            <a:r>
              <a:rPr lang="lt-LT" b="0" i="0" dirty="0">
                <a:solidFill>
                  <a:srgbClr val="374151"/>
                </a:solidFill>
                <a:effectLst/>
                <a:latin typeface="Söhne"/>
              </a:rPr>
              <a:t> ML Studio“ paslaugas. Ji siūlo tokius variantus:</a:t>
            </a:r>
          </a:p>
          <a:p>
            <a:pPr algn="l">
              <a:buFont typeface="+mj-lt"/>
              <a:buAutoNum type="arabicPeriod"/>
            </a:pPr>
            <a:r>
              <a:rPr lang="lt-LT" b="0" i="0" dirty="0">
                <a:solidFill>
                  <a:srgbClr val="374151"/>
                </a:solidFill>
                <a:effectLst/>
                <a:latin typeface="Söhne"/>
              </a:rPr>
              <a:t>Naudojant pasirinktinę pakeitimo reikšmę visoms trūkstamoms reikšmėms pakeisti.</a:t>
            </a:r>
          </a:p>
          <a:p>
            <a:pPr algn="l">
              <a:buFont typeface="+mj-lt"/>
              <a:buAutoNum type="arabicPeriod"/>
            </a:pPr>
            <a:r>
              <a:rPr lang="lt-LT" b="0" i="0" dirty="0">
                <a:solidFill>
                  <a:srgbClr val="374151"/>
                </a:solidFill>
                <a:effectLst/>
                <a:latin typeface="Söhne"/>
              </a:rPr>
              <a:t>Pakeičiant trūkstamas reikšmes stulpelio vidurkiu, mediana ar moda.</a:t>
            </a:r>
          </a:p>
          <a:p>
            <a:pPr algn="l">
              <a:buFont typeface="+mj-lt"/>
              <a:buAutoNum type="arabicPeriod"/>
            </a:pPr>
            <a:r>
              <a:rPr lang="lt-LT" b="0" i="0" dirty="0">
                <a:solidFill>
                  <a:srgbClr val="374151"/>
                </a:solidFill>
                <a:effectLst/>
                <a:latin typeface="Söhne"/>
              </a:rPr>
              <a:t>Pašalinant visas eilutes ar stulpelius, kuriuose yra trūkstamų reikšmių.</a:t>
            </a:r>
          </a:p>
          <a:p>
            <a:pPr algn="l"/>
            <a:r>
              <a:rPr lang="lt-LT" b="0" i="0" dirty="0">
                <a:solidFill>
                  <a:srgbClr val="374151"/>
                </a:solidFill>
                <a:effectLst/>
                <a:latin typeface="Söhne"/>
              </a:rPr>
              <a:t>Kokį metodą pasirinksite priklauso nuo situacijos, trūkstamų duomenų kiekio ir jų svarbos jūsų analizėje ar modelio mokymui.</a:t>
            </a:r>
          </a:p>
          <a:p>
            <a:pPr algn="l"/>
            <a:endParaRPr lang="en-GB" dirty="0">
              <a:effectLst/>
            </a:endParaRPr>
          </a:p>
          <a:p>
            <a:pPr algn="l"/>
            <a:endParaRPr lang="en-GB" dirty="0">
              <a:effectLst/>
            </a:endParaRPr>
          </a:p>
          <a:p>
            <a:pPr algn="l"/>
            <a:r>
              <a:rPr lang="en-GB" dirty="0">
                <a:effectLst/>
              </a:rPr>
              <a:t>[EN] 1. Imputation Methods: We can replace missing values with estimated values based on the available data. This includes mean, median, and mode imputation which replace missing values with the corresponding means, medians, or modes of the observed values of the same feature.</a:t>
            </a:r>
          </a:p>
          <a:p>
            <a:pPr algn="l"/>
            <a:endParaRPr lang="en-GB" dirty="0">
              <a:effectLst/>
            </a:endParaRPr>
          </a:p>
          <a:p>
            <a:pPr algn="l"/>
            <a:r>
              <a:rPr lang="en-GB" dirty="0">
                <a:effectLst/>
              </a:rPr>
              <a:t>2. Deletion Methods: We can remove rows or features that contain missing values from the dataset. This includes listwise deletion where entire instances or rows with missing values are removed, and pairwise deletion which removes rows only for specific calculations where the missing values are relevant. Deleting features or columns should be taken cautiously, as removing an entire column might lead to the loss of valuable information relevant to the analysis or model training.</a:t>
            </a:r>
          </a:p>
          <a:p>
            <a:pPr algn="l"/>
            <a:endParaRPr lang="en-GB" dirty="0">
              <a:effectLst/>
            </a:endParaRPr>
          </a:p>
          <a:p>
            <a:pPr algn="l"/>
            <a:r>
              <a:rPr lang="en-GB" dirty="0">
                <a:effectLst/>
              </a:rPr>
              <a:t>3. Interpolation and Extrapolation: Interpolation involves estimating missing values based on values from other instances that are considered similar or related, while extrapolation involves estimating missing values by extending trends or patterns observed in the available data.</a:t>
            </a:r>
            <a:br>
              <a:rPr lang="en-GB" dirty="0">
                <a:effectLst/>
              </a:rPr>
            </a:br>
            <a:br>
              <a:rPr lang="en-GB" dirty="0">
                <a:effectLst/>
              </a:rPr>
            </a:br>
            <a:r>
              <a:rPr lang="en-GB" dirty="0">
                <a:effectLst/>
              </a:rPr>
              <a:t>Azure ML Studio provides options for cleaning data with missing values. These options include:</a:t>
            </a:r>
          </a:p>
          <a:p>
            <a:pPr algn="l"/>
            <a:endParaRPr lang="en-GB" dirty="0">
              <a:effectLst/>
            </a:endParaRPr>
          </a:p>
          <a:p>
            <a:pPr algn="l"/>
            <a:r>
              <a:rPr lang="en-GB" dirty="0">
                <a:effectLst/>
              </a:rPr>
              <a:t>1. Using a custom substitution value to replace all missing values</a:t>
            </a:r>
          </a:p>
          <a:p>
            <a:pPr algn="l"/>
            <a:r>
              <a:rPr lang="en-GB" dirty="0">
                <a:effectLst/>
              </a:rPr>
              <a:t>2. Replacing missing values with mean, median, or mode of the column</a:t>
            </a:r>
          </a:p>
          <a:p>
            <a:pPr algn="l"/>
            <a:r>
              <a:rPr lang="en-GB" dirty="0">
                <a:effectLst/>
              </a:rPr>
              <a:t>3. Removing entire rows or columns containing missing values</a:t>
            </a:r>
          </a:p>
        </p:txBody>
      </p:sp>
      <p:sp>
        <p:nvSpPr>
          <p:cNvPr id="4" name="Slide Number Placeholder 3"/>
          <p:cNvSpPr>
            <a:spLocks noGrp="1"/>
          </p:cNvSpPr>
          <p:nvPr>
            <p:ph type="sldNum" sz="quarter" idx="5"/>
          </p:nvPr>
        </p:nvSpPr>
        <p:spPr/>
        <p:txBody>
          <a:bodyPr/>
          <a:lstStyle/>
          <a:p>
            <a:fld id="{58B5B331-3B16-3140-A26E-1882A4D37138}" type="slidenum">
              <a:rPr lang="en-LV" smtClean="0"/>
              <a:t>21</a:t>
            </a:fld>
            <a:endParaRPr lang="en-LV"/>
          </a:p>
        </p:txBody>
      </p:sp>
    </p:spTree>
    <p:extLst>
      <p:ext uri="{BB962C8B-B14F-4D97-AF65-F5344CB8AC3E}">
        <p14:creationId xmlns:p14="http://schemas.microsoft.com/office/powerpoint/2010/main" val="1788979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Ir dabar paziuresime </a:t>
            </a:r>
            <a:r>
              <a:rPr lang="en-GB" dirty="0" err="1"/>
              <a:t>i</a:t>
            </a:r>
            <a:r>
              <a:rPr lang="en-GB" dirty="0"/>
              <a:t> </a:t>
            </a:r>
            <a:r>
              <a:rPr lang="en-GB" dirty="0" err="1"/>
              <a:t>bruozu</a:t>
            </a:r>
            <a:r>
              <a:rPr lang="en-GB" dirty="0"/>
              <a:t> </a:t>
            </a:r>
            <a:r>
              <a:rPr lang="en-GB" dirty="0" err="1"/>
              <a:t>apibendrinima</a:t>
            </a:r>
            <a:r>
              <a:rPr lang="en-GB" dirty="0"/>
              <a:t> </a:t>
            </a:r>
            <a:r>
              <a:rPr lang="en-GB" dirty="0" err="1"/>
              <a:t>bei</a:t>
            </a:r>
            <a:r>
              <a:rPr lang="en-GB" dirty="0"/>
              <a:t> </a:t>
            </a:r>
            <a:r>
              <a:rPr lang="en-GB" dirty="0" err="1"/>
              <a:t>normalizacija</a:t>
            </a:r>
            <a:endParaRPr lang="en-LT" dirty="0"/>
          </a:p>
        </p:txBody>
      </p:sp>
      <p:sp>
        <p:nvSpPr>
          <p:cNvPr id="4" name="Slide Number Placeholder 3"/>
          <p:cNvSpPr>
            <a:spLocks noGrp="1"/>
          </p:cNvSpPr>
          <p:nvPr>
            <p:ph type="sldNum" sz="quarter" idx="5"/>
          </p:nvPr>
        </p:nvSpPr>
        <p:spPr/>
        <p:txBody>
          <a:bodyPr/>
          <a:lstStyle/>
          <a:p>
            <a:fld id="{58B5B331-3B16-3140-A26E-1882A4D37138}" type="slidenum">
              <a:rPr lang="en-LV" smtClean="0"/>
              <a:t>22</a:t>
            </a:fld>
            <a:endParaRPr lang="en-LV"/>
          </a:p>
        </p:txBody>
      </p:sp>
    </p:spTree>
    <p:extLst>
      <p:ext uri="{BB962C8B-B14F-4D97-AF65-F5344CB8AC3E}">
        <p14:creationId xmlns:p14="http://schemas.microsoft.com/office/powerpoint/2010/main" val="3583206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Įžanga į Savybių Mastelio Keitimą ir Normalizaciją</a:t>
            </a:r>
            <a:endParaRPr lang="lt-LT" b="0" i="0" dirty="0">
              <a:solidFill>
                <a:srgbClr val="374151"/>
              </a:solidFill>
              <a:effectLst/>
              <a:latin typeface="Söhne"/>
            </a:endParaRPr>
          </a:p>
          <a:p>
            <a:pPr algn="l"/>
            <a:r>
              <a:rPr lang="lt-LT" b="0" i="0" dirty="0">
                <a:solidFill>
                  <a:srgbClr val="374151"/>
                </a:solidFill>
                <a:effectLst/>
                <a:latin typeface="Söhne"/>
              </a:rPr>
              <a:t>Mašininio mokymosi modelių kūrimo procese vienas svarbiausių etapų yra savybių mastelio keitimas ir normalizacija. Šie duomenų paruošimo metodai padeda užtikrinti, kad visos savybės ar duomenų stulpeliai būtų panašaus mastelio ar diapazono.</a:t>
            </a:r>
          </a:p>
          <a:p>
            <a:pPr algn="l"/>
            <a:r>
              <a:rPr lang="lt-LT" b="1" i="0" dirty="0">
                <a:solidFill>
                  <a:srgbClr val="374151"/>
                </a:solidFill>
                <a:effectLst/>
                <a:latin typeface="Söhne"/>
              </a:rPr>
              <a:t>Kodėl tai svarbu?</a:t>
            </a:r>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Efektyvesnis Modelio Mokymasis:</a:t>
            </a:r>
            <a:r>
              <a:rPr lang="lt-LT" b="0" i="0" dirty="0">
                <a:solidFill>
                  <a:srgbClr val="374151"/>
                </a:solidFill>
                <a:effectLst/>
                <a:latin typeface="Söhne"/>
              </a:rPr>
              <a:t> Kai visos savybės yra panašaus mastelio, mašininio mokymosi algoritmai dažnai veikia geriau ir greičiau konverguoja.</a:t>
            </a:r>
          </a:p>
          <a:p>
            <a:pPr algn="l">
              <a:buFont typeface="+mj-lt"/>
              <a:buAutoNum type="arabicPeriod"/>
            </a:pPr>
            <a:r>
              <a:rPr lang="lt-LT" b="1" i="0" dirty="0">
                <a:solidFill>
                  <a:srgbClr val="374151"/>
                </a:solidFill>
                <a:effectLst/>
                <a:latin typeface="Söhne"/>
              </a:rPr>
              <a:t>Vengiama Šališkumo:</a:t>
            </a:r>
            <a:r>
              <a:rPr lang="lt-LT" b="0" i="0" dirty="0">
                <a:solidFill>
                  <a:srgbClr val="374151"/>
                </a:solidFill>
                <a:effectLst/>
                <a:latin typeface="Söhne"/>
              </a:rPr>
              <a:t> Užtikrinant, kad nei viena savybė nevyrauja prieš kitas, išvengiama šališkumo modelyje.</a:t>
            </a:r>
          </a:p>
          <a:p>
            <a:pPr algn="l">
              <a:buFont typeface="+mj-lt"/>
              <a:buAutoNum type="arabicPeriod"/>
            </a:pPr>
            <a:r>
              <a:rPr lang="lt-LT" b="1" i="0" dirty="0">
                <a:solidFill>
                  <a:srgbClr val="374151"/>
                </a:solidFill>
                <a:effectLst/>
                <a:latin typeface="Söhne"/>
              </a:rPr>
              <a:t>Algoritmo Jautrumas:</a:t>
            </a:r>
            <a:r>
              <a:rPr lang="lt-LT" b="0" i="0" dirty="0">
                <a:solidFill>
                  <a:srgbClr val="374151"/>
                </a:solidFill>
                <a:effectLst/>
                <a:latin typeface="Söhne"/>
              </a:rPr>
              <a:t> Daugelis algoritmu yra jautrūs įvesties savybių masteliui, todėl prieš mokant modelius yra labai svarbu taikyti savybių mastelio keitimo ir normalizacijos metodus.</a:t>
            </a:r>
          </a:p>
          <a:p>
            <a:pPr algn="l"/>
            <a:r>
              <a:rPr lang="lt-LT" b="1" i="0" dirty="0">
                <a:solidFill>
                  <a:srgbClr val="374151"/>
                </a:solidFill>
                <a:effectLst/>
                <a:latin typeface="Söhne"/>
              </a:rPr>
              <a:t>Pagrindiniai metodai:</a:t>
            </a:r>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Savybių Mastelio Keitimas:</a:t>
            </a:r>
            <a:r>
              <a:rPr lang="lt-LT" b="0" i="0" dirty="0">
                <a:solidFill>
                  <a:srgbClr val="374151"/>
                </a:solidFill>
                <a:effectLst/>
                <a:latin typeface="Söhne"/>
              </a:rPr>
              <a:t> Tai reiškia, kad visos savybės keičiamos taip, kad jų reikšmės būtų tarp nustatytų ribų, pvz., tarp 0 ir 1.</a:t>
            </a:r>
          </a:p>
          <a:p>
            <a:pPr algn="l">
              <a:buFont typeface="+mj-lt"/>
              <a:buAutoNum type="arabicPeriod"/>
            </a:pPr>
            <a:r>
              <a:rPr lang="lt-LT" b="1" i="0" dirty="0">
                <a:solidFill>
                  <a:srgbClr val="374151"/>
                </a:solidFill>
                <a:effectLst/>
                <a:latin typeface="Söhne"/>
              </a:rPr>
              <a:t>Normalizacija:</a:t>
            </a:r>
            <a:r>
              <a:rPr lang="lt-LT" b="0" i="0" dirty="0">
                <a:solidFill>
                  <a:srgbClr val="374151"/>
                </a:solidFill>
                <a:effectLst/>
                <a:latin typeface="Söhne"/>
              </a:rPr>
              <a:t> Tai yra duomenų transformacija, kuri perkeliama vidurkis į 0 ir standartinis nuokrypis į 1, todėl visos savybės turi panašią </a:t>
            </a:r>
            <a:r>
              <a:rPr lang="lt-LT" b="0" i="0" dirty="0" err="1">
                <a:solidFill>
                  <a:srgbClr val="374151"/>
                </a:solidFill>
                <a:effectLst/>
                <a:latin typeface="Söhne"/>
              </a:rPr>
              <a:t>varianciją</a:t>
            </a:r>
            <a:r>
              <a:rPr lang="lt-LT" b="0" i="0" dirty="0">
                <a:solidFill>
                  <a:srgbClr val="374151"/>
                </a:solidFill>
                <a:effectLst/>
                <a:latin typeface="Söhne"/>
              </a:rPr>
              <a:t>.</a:t>
            </a:r>
          </a:p>
          <a:p>
            <a:pPr algn="l"/>
            <a:r>
              <a:rPr lang="lt-LT" b="0" i="0" dirty="0">
                <a:solidFill>
                  <a:srgbClr val="374151"/>
                </a:solidFill>
                <a:effectLst/>
                <a:latin typeface="Söhne"/>
              </a:rPr>
              <a:t>Ypač svarbu naudoti šias technikas tokiems algoritmams kaip </a:t>
            </a:r>
            <a:r>
              <a:rPr lang="lt-LT" b="0" i="0" dirty="0" err="1">
                <a:solidFill>
                  <a:srgbClr val="374151"/>
                </a:solidFill>
                <a:effectLst/>
                <a:latin typeface="Söhne"/>
              </a:rPr>
              <a:t>k</a:t>
            </a:r>
            <a:r>
              <a:rPr lang="lt-LT" b="0" i="0" dirty="0">
                <a:solidFill>
                  <a:srgbClr val="374151"/>
                </a:solidFill>
                <a:effectLst/>
                <a:latin typeface="Söhne"/>
              </a:rPr>
              <a:t>-Artimiausi kaimynai (</a:t>
            </a:r>
            <a:r>
              <a:rPr lang="lt-LT" b="0" i="0" dirty="0" err="1">
                <a:solidFill>
                  <a:srgbClr val="374151"/>
                </a:solidFill>
                <a:effectLst/>
                <a:latin typeface="Söhne"/>
              </a:rPr>
              <a:t>k-Nearest</a:t>
            </a:r>
            <a:r>
              <a:rPr lang="lt-LT" b="0" i="0" dirty="0">
                <a:solidFill>
                  <a:srgbClr val="374151"/>
                </a:solidFill>
                <a:effectLst/>
                <a:latin typeface="Söhne"/>
              </a:rPr>
              <a:t> </a:t>
            </a:r>
            <a:r>
              <a:rPr lang="lt-LT" b="0" i="0" dirty="0" err="1">
                <a:solidFill>
                  <a:srgbClr val="374151"/>
                </a:solidFill>
                <a:effectLst/>
                <a:latin typeface="Söhne"/>
              </a:rPr>
              <a:t>Neighbors</a:t>
            </a:r>
            <a:r>
              <a:rPr lang="lt-LT" b="0" i="0" dirty="0">
                <a:solidFill>
                  <a:srgbClr val="374151"/>
                </a:solidFill>
                <a:effectLst/>
                <a:latin typeface="Söhne"/>
              </a:rPr>
              <a:t>) ir Neuroniniai tinklai, kurie yra labai jautrūs savybių masteliui.</a:t>
            </a:r>
          </a:p>
          <a:p>
            <a:br>
              <a:rPr lang="lt-LT" dirty="0"/>
            </a:br>
            <a:endParaRPr lang="en-GB" dirty="0">
              <a:effectLst/>
            </a:endParaRPr>
          </a:p>
          <a:p>
            <a:pPr algn="l"/>
            <a:endParaRPr lang="en-GB" dirty="0">
              <a:effectLst/>
            </a:endParaRPr>
          </a:p>
          <a:p>
            <a:pPr algn="l"/>
            <a:r>
              <a:rPr lang="en-GB" dirty="0">
                <a:effectLst/>
              </a:rPr>
              <a:t>[EN] Feature scaling and normalization are important </a:t>
            </a:r>
            <a:r>
              <a:rPr lang="en-GB" dirty="0" err="1">
                <a:effectLst/>
              </a:rPr>
              <a:t>preprocessing</a:t>
            </a:r>
            <a:r>
              <a:rPr lang="en-GB" dirty="0">
                <a:effectLst/>
              </a:rPr>
              <a:t> techniques that help improve the performance of machine learning models. These techniques involve transforming the input features within a dataset to a similar range or scale, thus ensuring a more efficient, unbiased model training process.</a:t>
            </a:r>
          </a:p>
          <a:p>
            <a:pPr algn="l"/>
            <a:r>
              <a:rPr lang="en-GB" dirty="0">
                <a:effectLst/>
              </a:rPr>
              <a:t>By using feature scaling and normalization, we achieve consistent feature scales, faster convergence of algorithms, and avoid biased models due to the dominance of certain features. These techniques are particularly essential for distance-based and gradient-based algorithms, such as k-Nearest </a:t>
            </a:r>
            <a:r>
              <a:rPr lang="en-GB" dirty="0" err="1">
                <a:effectLst/>
              </a:rPr>
              <a:t>Neighbors</a:t>
            </a:r>
            <a:r>
              <a:rPr lang="en-GB" dirty="0">
                <a:effectLst/>
              </a:rPr>
              <a:t> and Neural Networks</a:t>
            </a:r>
          </a:p>
        </p:txBody>
      </p:sp>
      <p:sp>
        <p:nvSpPr>
          <p:cNvPr id="4" name="Slide Number Placeholder 3"/>
          <p:cNvSpPr>
            <a:spLocks noGrp="1"/>
          </p:cNvSpPr>
          <p:nvPr>
            <p:ph type="sldNum" sz="quarter" idx="5"/>
          </p:nvPr>
        </p:nvSpPr>
        <p:spPr/>
        <p:txBody>
          <a:bodyPr/>
          <a:lstStyle/>
          <a:p>
            <a:fld id="{58B5B331-3B16-3140-A26E-1882A4D37138}" type="slidenum">
              <a:rPr lang="en-LV" smtClean="0"/>
              <a:t>23</a:t>
            </a:fld>
            <a:endParaRPr lang="en-LV"/>
          </a:p>
        </p:txBody>
      </p:sp>
    </p:spTree>
    <p:extLst>
      <p:ext uri="{BB962C8B-B14F-4D97-AF65-F5344CB8AC3E}">
        <p14:creationId xmlns:p14="http://schemas.microsoft.com/office/powerpoint/2010/main" val="1710078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dirty="0">
                <a:solidFill>
                  <a:srgbClr val="374151"/>
                </a:solidFill>
                <a:effectLst/>
                <a:latin typeface="Söhne"/>
              </a:rPr>
              <a:t>[LT]</a:t>
            </a:r>
          </a:p>
          <a:p>
            <a:pPr algn="l"/>
            <a:r>
              <a:rPr lang="lt-LT" b="1" i="0" dirty="0">
                <a:solidFill>
                  <a:srgbClr val="374151"/>
                </a:solidFill>
                <a:effectLst/>
                <a:latin typeface="Söhne"/>
              </a:rPr>
              <a:t>Min-</a:t>
            </a:r>
            <a:r>
              <a:rPr lang="lt-LT" b="1" i="0" dirty="0" err="1">
                <a:solidFill>
                  <a:srgbClr val="374151"/>
                </a:solidFill>
                <a:effectLst/>
                <a:latin typeface="Söhne"/>
              </a:rPr>
              <a:t>Max</a:t>
            </a:r>
            <a:r>
              <a:rPr lang="lt-LT" b="1" i="0" dirty="0">
                <a:solidFill>
                  <a:srgbClr val="374151"/>
                </a:solidFill>
                <a:effectLst/>
                <a:latin typeface="Söhne"/>
              </a:rPr>
              <a:t> Mastelio Keitimas</a:t>
            </a:r>
            <a:endParaRPr lang="lt-LT" b="0" i="0" dirty="0">
              <a:solidFill>
                <a:srgbClr val="374151"/>
              </a:solidFill>
              <a:effectLst/>
              <a:latin typeface="Söhne"/>
            </a:endParaRPr>
          </a:p>
          <a:p>
            <a:pPr algn="l"/>
            <a:r>
              <a:rPr lang="lt-LT" b="0" i="0" dirty="0">
                <a:solidFill>
                  <a:srgbClr val="374151"/>
                </a:solidFill>
                <a:effectLst/>
                <a:latin typeface="Söhne"/>
              </a:rPr>
              <a:t>Min-</a:t>
            </a:r>
            <a:r>
              <a:rPr lang="lt-LT" b="0" i="0" dirty="0" err="1">
                <a:solidFill>
                  <a:srgbClr val="374151"/>
                </a:solidFill>
                <a:effectLst/>
                <a:latin typeface="Söhne"/>
              </a:rPr>
              <a:t>Max</a:t>
            </a:r>
            <a:r>
              <a:rPr lang="lt-LT" b="0" i="0" dirty="0">
                <a:solidFill>
                  <a:srgbClr val="374151"/>
                </a:solidFill>
                <a:effectLst/>
                <a:latin typeface="Söhne"/>
              </a:rPr>
              <a:t> mastelio keitimas yra populiari duomenų paruošimo technika, kuria siekiama transformuoti savybes į diapazoną tarp 0 ir 1. Tai ypač naudinga algoritmams, kaip neuroniniai tinklai ir </a:t>
            </a:r>
            <a:r>
              <a:rPr lang="lt-LT" b="0" i="0" dirty="0" err="1">
                <a:solidFill>
                  <a:srgbClr val="374151"/>
                </a:solidFill>
                <a:effectLst/>
                <a:latin typeface="Söhne"/>
              </a:rPr>
              <a:t>k</a:t>
            </a:r>
            <a:r>
              <a:rPr lang="lt-LT" b="0" i="0" dirty="0">
                <a:solidFill>
                  <a:srgbClr val="374151"/>
                </a:solidFill>
                <a:effectLst/>
                <a:latin typeface="Söhne"/>
              </a:rPr>
              <a:t>-Artimiausi kaimynai.</a:t>
            </a:r>
          </a:p>
          <a:p>
            <a:pPr algn="l"/>
            <a:r>
              <a:rPr lang="lt-LT" b="1" i="0" dirty="0">
                <a:solidFill>
                  <a:srgbClr val="374151"/>
                </a:solidFill>
                <a:effectLst/>
                <a:latin typeface="Söhne"/>
              </a:rPr>
              <a:t>Kaip tai veikia?</a:t>
            </a:r>
            <a:endParaRPr lang="lt-LT" b="0" i="0" dirty="0">
              <a:solidFill>
                <a:srgbClr val="374151"/>
              </a:solidFill>
              <a:effectLst/>
              <a:latin typeface="Söhne"/>
            </a:endParaRPr>
          </a:p>
          <a:p>
            <a:pPr algn="l"/>
            <a:r>
              <a:rPr lang="lt-LT" b="0" i="0" dirty="0">
                <a:solidFill>
                  <a:srgbClr val="374151"/>
                </a:solidFill>
                <a:effectLst/>
                <a:latin typeface="Söhne"/>
              </a:rPr>
              <a:t>Šios technikos esmė yra kiekvienos savybės vertės keitimas pagal formulę: </a:t>
            </a:r>
            <a:r>
              <a:rPr lang="lt-LT" b="0" i="1" dirty="0" err="1">
                <a:solidFill>
                  <a:srgbClr val="374151"/>
                </a:solidFill>
                <a:effectLst/>
                <a:latin typeface="KaTeX_Math"/>
              </a:rPr>
              <a:t>xscaled</a:t>
            </a:r>
            <a:r>
              <a:rPr lang="lt-LT" b="0" i="0" dirty="0">
                <a:solidFill>
                  <a:srgbClr val="374151"/>
                </a:solidFill>
                <a:effectLst/>
                <a:latin typeface="KaTeX_Main"/>
              </a:rPr>
              <a:t>​=</a:t>
            </a:r>
            <a:r>
              <a:rPr lang="lt-LT" b="0" i="1" dirty="0">
                <a:solidFill>
                  <a:srgbClr val="374151"/>
                </a:solidFill>
                <a:effectLst/>
                <a:latin typeface="KaTeX_Math"/>
              </a:rPr>
              <a:t>x</a:t>
            </a:r>
            <a:r>
              <a:rPr lang="lt-LT" b="0" i="0" dirty="0">
                <a:solidFill>
                  <a:srgbClr val="374151"/>
                </a:solidFill>
                <a:effectLst/>
                <a:latin typeface="KaTeX_Main"/>
              </a:rPr>
              <a:t>−</a:t>
            </a:r>
            <a:r>
              <a:rPr lang="lt-LT" b="0" i="1" dirty="0" err="1">
                <a:solidFill>
                  <a:srgbClr val="374151"/>
                </a:solidFill>
                <a:effectLst/>
                <a:latin typeface="KaTeX_Math"/>
              </a:rPr>
              <a:t>xmin</a:t>
            </a:r>
            <a:r>
              <a:rPr lang="lt-LT" b="0" i="0" dirty="0">
                <a:solidFill>
                  <a:srgbClr val="374151"/>
                </a:solidFill>
                <a:effectLst/>
                <a:latin typeface="KaTeX_Main"/>
              </a:rPr>
              <a:t>​)/(</a:t>
            </a:r>
            <a:r>
              <a:rPr lang="lt-LT" b="0" i="1" dirty="0" err="1">
                <a:solidFill>
                  <a:srgbClr val="374151"/>
                </a:solidFill>
                <a:effectLst/>
                <a:latin typeface="KaTeX_Math"/>
              </a:rPr>
              <a:t>xmax</a:t>
            </a:r>
            <a:r>
              <a:rPr lang="lt-LT" b="0" i="0" dirty="0">
                <a:solidFill>
                  <a:srgbClr val="374151"/>
                </a:solidFill>
                <a:effectLst/>
                <a:latin typeface="KaTeX_Main"/>
              </a:rPr>
              <a:t>​−</a:t>
            </a:r>
            <a:r>
              <a:rPr lang="lt-LT" b="0" i="1" dirty="0" err="1">
                <a:solidFill>
                  <a:srgbClr val="374151"/>
                </a:solidFill>
                <a:effectLst/>
                <a:latin typeface="KaTeX_Math"/>
              </a:rPr>
              <a:t>xmin</a:t>
            </a:r>
            <a:r>
              <a:rPr lang="lt-LT" b="0" i="0" dirty="0">
                <a:solidFill>
                  <a:srgbClr val="374151"/>
                </a:solidFill>
                <a:effectLst/>
                <a:latin typeface="KaTeX_Main"/>
              </a:rPr>
              <a:t>​)​</a:t>
            </a:r>
            <a:r>
              <a:rPr lang="lt-LT" b="0" i="0" dirty="0">
                <a:solidFill>
                  <a:srgbClr val="374151"/>
                </a:solidFill>
                <a:effectLst/>
                <a:latin typeface="Söhne"/>
              </a:rPr>
              <a:t> čia:</a:t>
            </a:r>
          </a:p>
          <a:p>
            <a:pPr algn="l">
              <a:buFont typeface="Arial" panose="020B0604020202020204" pitchFamily="34" charset="0"/>
              <a:buChar char="•"/>
            </a:pPr>
            <a:r>
              <a:rPr lang="lt-LT" b="0" i="1" dirty="0">
                <a:solidFill>
                  <a:srgbClr val="374151"/>
                </a:solidFill>
                <a:effectLst/>
                <a:latin typeface="KaTeX_Math"/>
              </a:rPr>
              <a:t>x</a:t>
            </a:r>
            <a:r>
              <a:rPr lang="lt-LT" b="0" i="0" dirty="0">
                <a:solidFill>
                  <a:srgbClr val="374151"/>
                </a:solidFill>
                <a:effectLst/>
                <a:latin typeface="Söhne"/>
              </a:rPr>
              <a:t> yra pradinė savybės vertė.</a:t>
            </a:r>
          </a:p>
          <a:p>
            <a:pPr algn="l">
              <a:buFont typeface="Arial" panose="020B0604020202020204" pitchFamily="34" charset="0"/>
              <a:buChar char="•"/>
            </a:pPr>
            <a:r>
              <a:rPr lang="lt-LT" b="0" i="1" dirty="0" err="1">
                <a:solidFill>
                  <a:srgbClr val="374151"/>
                </a:solidFill>
                <a:effectLst/>
                <a:latin typeface="KaTeX_Math"/>
              </a:rPr>
              <a:t>xmin</a:t>
            </a:r>
            <a:r>
              <a:rPr lang="lt-LT" b="0" i="0" dirty="0">
                <a:solidFill>
                  <a:srgbClr val="374151"/>
                </a:solidFill>
                <a:effectLst/>
                <a:latin typeface="KaTeX_Main"/>
              </a:rPr>
              <a:t>​</a:t>
            </a:r>
            <a:r>
              <a:rPr lang="lt-LT" b="0" i="0" dirty="0">
                <a:solidFill>
                  <a:srgbClr val="374151"/>
                </a:solidFill>
                <a:effectLst/>
                <a:latin typeface="Söhne"/>
              </a:rPr>
              <a:t> yra mažiausia savybės vertė.</a:t>
            </a:r>
          </a:p>
          <a:p>
            <a:pPr algn="l">
              <a:buFont typeface="Arial" panose="020B0604020202020204" pitchFamily="34" charset="0"/>
              <a:buChar char="•"/>
            </a:pPr>
            <a:r>
              <a:rPr lang="lt-LT" b="0" i="1" dirty="0" err="1">
                <a:solidFill>
                  <a:srgbClr val="374151"/>
                </a:solidFill>
                <a:effectLst/>
                <a:latin typeface="KaTeX_Math"/>
              </a:rPr>
              <a:t>xmax</a:t>
            </a:r>
            <a:r>
              <a:rPr lang="lt-LT" b="0" i="0" dirty="0">
                <a:solidFill>
                  <a:srgbClr val="374151"/>
                </a:solidFill>
                <a:effectLst/>
                <a:latin typeface="KaTeX_Main"/>
              </a:rPr>
              <a:t>​</a:t>
            </a:r>
            <a:r>
              <a:rPr lang="lt-LT" b="0" i="0" dirty="0">
                <a:solidFill>
                  <a:srgbClr val="374151"/>
                </a:solidFill>
                <a:effectLst/>
                <a:latin typeface="Söhne"/>
              </a:rPr>
              <a:t> yra didžiausia savybės vertė.</a:t>
            </a:r>
          </a:p>
          <a:p>
            <a:pPr algn="l">
              <a:buFont typeface="Arial" panose="020B0604020202020204" pitchFamily="34" charset="0"/>
              <a:buChar char="•"/>
            </a:pPr>
            <a:r>
              <a:rPr lang="lt-LT" b="0" i="1" dirty="0" err="1">
                <a:solidFill>
                  <a:srgbClr val="374151"/>
                </a:solidFill>
                <a:effectLst/>
                <a:latin typeface="KaTeX_Math"/>
              </a:rPr>
              <a:t>xscaled</a:t>
            </a:r>
            <a:r>
              <a:rPr lang="lt-LT" b="0" i="0" dirty="0">
                <a:solidFill>
                  <a:srgbClr val="374151"/>
                </a:solidFill>
                <a:effectLst/>
                <a:latin typeface="KaTeX_Main"/>
              </a:rPr>
              <a:t>​</a:t>
            </a:r>
            <a:r>
              <a:rPr lang="lt-LT" b="0" i="0" dirty="0">
                <a:solidFill>
                  <a:srgbClr val="374151"/>
                </a:solidFill>
                <a:effectLst/>
                <a:latin typeface="Söhne"/>
              </a:rPr>
              <a:t> yra transformuota savybės vertė.</a:t>
            </a:r>
          </a:p>
          <a:p>
            <a:pPr algn="l"/>
            <a:r>
              <a:rPr lang="lt-LT" b="0" i="0" dirty="0">
                <a:solidFill>
                  <a:srgbClr val="374151"/>
                </a:solidFill>
                <a:effectLst/>
                <a:latin typeface="Söhne"/>
              </a:rPr>
              <a:t>Naudojant šią formulę, galime užtikrinti, kad visos savybės bus toje pačioje [0, 1] skalėje. Tai leidžia mašininio mokymosi modeliams efektyviau mokytis ir mažiau priklauso nuo pradinių savybių mastelio.</a:t>
            </a:r>
          </a:p>
          <a:p>
            <a:pPr algn="l"/>
            <a:br>
              <a:rPr lang="en-GB" dirty="0">
                <a:effectLst/>
              </a:rPr>
            </a:br>
            <a:br>
              <a:rPr lang="en-GB" dirty="0">
                <a:effectLst/>
              </a:rPr>
            </a:br>
            <a:r>
              <a:rPr lang="en-GB" dirty="0">
                <a:effectLst/>
              </a:rPr>
              <a:t>[EN] Min-Max Scaling is a technique that transforms features to a range between 0 and 1. It's particularly useful for algorithms like neural networks and k-Nearest </a:t>
            </a:r>
            <a:r>
              <a:rPr lang="en-GB" dirty="0" err="1">
                <a:effectLst/>
              </a:rPr>
              <a:t>Neighbors</a:t>
            </a:r>
            <a:r>
              <a:rPr lang="en-GB" dirty="0">
                <a:effectLst/>
              </a:rPr>
              <a:t>. The formula for Min-Max Scaling is </a:t>
            </a:r>
            <a:r>
              <a:rPr lang="en-GB" dirty="0" err="1">
                <a:effectLst/>
              </a:rPr>
              <a:t>x_scaled</a:t>
            </a:r>
            <a:r>
              <a:rPr lang="en-GB" dirty="0">
                <a:effectLst/>
              </a:rPr>
              <a:t> = (x - min(x)) / (max(x) - min(x))."</a:t>
            </a:r>
          </a:p>
        </p:txBody>
      </p:sp>
      <p:sp>
        <p:nvSpPr>
          <p:cNvPr id="4" name="Slide Number Placeholder 3"/>
          <p:cNvSpPr>
            <a:spLocks noGrp="1"/>
          </p:cNvSpPr>
          <p:nvPr>
            <p:ph type="sldNum" sz="quarter" idx="5"/>
          </p:nvPr>
        </p:nvSpPr>
        <p:spPr/>
        <p:txBody>
          <a:bodyPr/>
          <a:lstStyle/>
          <a:p>
            <a:fld id="{58B5B331-3B16-3140-A26E-1882A4D37138}" type="slidenum">
              <a:rPr lang="en-LV" smtClean="0"/>
              <a:t>24</a:t>
            </a:fld>
            <a:endParaRPr lang="en-LV"/>
          </a:p>
        </p:txBody>
      </p:sp>
    </p:spTree>
    <p:extLst>
      <p:ext uri="{BB962C8B-B14F-4D97-AF65-F5344CB8AC3E}">
        <p14:creationId xmlns:p14="http://schemas.microsoft.com/office/powerpoint/2010/main" val="2560252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43541"/>
                </a:solidFill>
                <a:effectLst/>
                <a:latin typeface="Söhne"/>
              </a:rPr>
              <a:t>Standartinis Mastelio Keitimas (</a:t>
            </a:r>
            <a:r>
              <a:rPr lang="lt-LT" b="1" i="0" dirty="0" err="1">
                <a:solidFill>
                  <a:srgbClr val="343541"/>
                </a:solidFill>
                <a:effectLst/>
                <a:latin typeface="Söhne"/>
              </a:rPr>
              <a:t>Z</a:t>
            </a:r>
            <a:r>
              <a:rPr lang="lt-LT" b="1" i="0" dirty="0">
                <a:solidFill>
                  <a:srgbClr val="343541"/>
                </a:solidFill>
                <a:effectLst/>
                <a:latin typeface="Söhne"/>
              </a:rPr>
              <a:t>-reikšmės Normalizavimas)</a:t>
            </a:r>
          </a:p>
          <a:p>
            <a:pPr algn="l"/>
            <a:endParaRPr lang="lt-LT" b="1" i="0" dirty="0">
              <a:solidFill>
                <a:srgbClr val="343541"/>
              </a:solidFill>
              <a:effectLst/>
              <a:latin typeface="Söhne"/>
            </a:endParaRPr>
          </a:p>
          <a:p>
            <a:pPr algn="l"/>
            <a:r>
              <a:rPr lang="lt-LT" b="0" i="0" dirty="0">
                <a:solidFill>
                  <a:srgbClr val="343541"/>
                </a:solidFill>
                <a:effectLst/>
                <a:latin typeface="Söhne"/>
              </a:rPr>
              <a:t>Standartinis mastelio keitimas, dar žinomas kaip </a:t>
            </a:r>
            <a:r>
              <a:rPr lang="lt-LT" b="0" i="0" dirty="0" err="1">
                <a:solidFill>
                  <a:srgbClr val="343541"/>
                </a:solidFill>
                <a:effectLst/>
                <a:latin typeface="Söhne"/>
              </a:rPr>
              <a:t>Z</a:t>
            </a:r>
            <a:r>
              <a:rPr lang="lt-LT" b="0" i="0" dirty="0">
                <a:solidFill>
                  <a:srgbClr val="343541"/>
                </a:solidFill>
                <a:effectLst/>
                <a:latin typeface="Söhne"/>
              </a:rPr>
              <a:t>-reikšmės normalizavimas, transformuoja savybes taip, kad jos turėtų vidurkį lygų 0 ir standartinį nuokrypį lygų 1. Ši technika ypač naudinga algoritmams, tokiais kaip </a:t>
            </a:r>
            <a:r>
              <a:rPr lang="lt-LT" b="0" i="0" dirty="0" err="1">
                <a:solidFill>
                  <a:srgbClr val="343541"/>
                </a:solidFill>
                <a:effectLst/>
                <a:latin typeface="Söhne"/>
              </a:rPr>
              <a:t>Atramųjų</a:t>
            </a:r>
            <a:r>
              <a:rPr lang="lt-LT" b="0" i="0" dirty="0">
                <a:solidFill>
                  <a:srgbClr val="343541"/>
                </a:solidFill>
                <a:effectLst/>
                <a:latin typeface="Söhne"/>
              </a:rPr>
              <a:t> Vektorių Mašinos (</a:t>
            </a:r>
            <a:r>
              <a:rPr lang="lt-LT" b="0" i="0" dirty="0" err="1">
                <a:solidFill>
                  <a:srgbClr val="343541"/>
                </a:solidFill>
                <a:effectLst/>
                <a:latin typeface="Söhne"/>
              </a:rPr>
              <a:t>Support</a:t>
            </a:r>
            <a:r>
              <a:rPr lang="lt-LT" b="0" i="0" dirty="0">
                <a:solidFill>
                  <a:srgbClr val="343541"/>
                </a:solidFill>
                <a:effectLst/>
                <a:latin typeface="Söhne"/>
              </a:rPr>
              <a:t> Vector </a:t>
            </a:r>
            <a:r>
              <a:rPr lang="lt-LT" b="0" i="0" dirty="0" err="1">
                <a:solidFill>
                  <a:srgbClr val="343541"/>
                </a:solidFill>
                <a:effectLst/>
                <a:latin typeface="Söhne"/>
              </a:rPr>
              <a:t>Machines</a:t>
            </a:r>
            <a:r>
              <a:rPr lang="lt-LT" b="0" i="0" dirty="0">
                <a:solidFill>
                  <a:srgbClr val="343541"/>
                </a:solidFill>
                <a:effectLst/>
                <a:latin typeface="Söhne"/>
              </a:rPr>
              <a:t>) ir Linijinė Regresija, kurie prielaida, kad įvesties savybės seka Gauso (</a:t>
            </a:r>
            <a:r>
              <a:rPr lang="lt-LT" b="0" i="0" dirty="0" err="1">
                <a:solidFill>
                  <a:srgbClr val="343541"/>
                </a:solidFill>
                <a:effectLst/>
                <a:latin typeface="Söhne"/>
              </a:rPr>
              <a:t>Gaussian</a:t>
            </a:r>
            <a:r>
              <a:rPr lang="lt-LT" b="0" i="0" dirty="0">
                <a:solidFill>
                  <a:srgbClr val="343541"/>
                </a:solidFill>
                <a:effectLst/>
                <a:latin typeface="Söhne"/>
              </a:rPr>
              <a:t>) pasiskirstymą. </a:t>
            </a:r>
          </a:p>
          <a:p>
            <a:pPr algn="l"/>
            <a:r>
              <a:rPr lang="lt-LT" b="1" i="0" dirty="0">
                <a:solidFill>
                  <a:srgbClr val="343541"/>
                </a:solidFill>
                <a:effectLst/>
                <a:latin typeface="Söhne"/>
              </a:rPr>
              <a:t>Kaip tai veikia?</a:t>
            </a:r>
            <a:endParaRPr lang="lt-LT" b="0" i="0" dirty="0">
              <a:solidFill>
                <a:srgbClr val="343541"/>
              </a:solidFill>
              <a:effectLst/>
              <a:latin typeface="Söhne"/>
            </a:endParaRPr>
          </a:p>
          <a:p>
            <a:pPr algn="l"/>
            <a:r>
              <a:rPr lang="lt-LT" b="0" i="0" dirty="0">
                <a:solidFill>
                  <a:srgbClr val="343541"/>
                </a:solidFill>
                <a:effectLst/>
                <a:latin typeface="Söhne"/>
              </a:rPr>
              <a:t>Šios technikos esmė yra kiekvienos savybės vertės keitimas pagal formulę: \[𝑥_{</a:t>
            </a:r>
            <a:r>
              <a:rPr lang="lt-LT" b="0" i="0" dirty="0" err="1">
                <a:solidFill>
                  <a:srgbClr val="343541"/>
                </a:solidFill>
                <a:effectLst/>
                <a:latin typeface="Söhne"/>
              </a:rPr>
              <a:t>scaled</a:t>
            </a:r>
            <a:r>
              <a:rPr lang="lt-LT" b="0" i="0" dirty="0">
                <a:solidFill>
                  <a:srgbClr val="343541"/>
                </a:solidFill>
                <a:effectLst/>
                <a:latin typeface="Söhne"/>
              </a:rPr>
              <a:t>} = \</a:t>
            </a:r>
            <a:r>
              <a:rPr lang="lt-LT" b="0" i="0" dirty="0" err="1">
                <a:solidFill>
                  <a:srgbClr val="343541"/>
                </a:solidFill>
                <a:effectLst/>
                <a:latin typeface="Söhne"/>
              </a:rPr>
              <a:t>frac</a:t>
            </a:r>
            <a:r>
              <a:rPr lang="lt-LT" b="0" i="0" dirty="0">
                <a:solidFill>
                  <a:srgbClr val="343541"/>
                </a:solidFill>
                <a:effectLst/>
                <a:latin typeface="Söhne"/>
              </a:rPr>
              <a:t>{(𝑥 - 𝑥_{</a:t>
            </a:r>
            <a:r>
              <a:rPr lang="lt-LT" b="0" i="0" dirty="0" err="1">
                <a:solidFill>
                  <a:srgbClr val="343541"/>
                </a:solidFill>
                <a:effectLst/>
                <a:latin typeface="Söhne"/>
              </a:rPr>
              <a:t>mean</a:t>
            </a:r>
            <a:r>
              <a:rPr lang="lt-LT" b="0" i="0" dirty="0">
                <a:solidFill>
                  <a:srgbClr val="343541"/>
                </a:solidFill>
                <a:effectLst/>
                <a:latin typeface="Söhne"/>
              </a:rPr>
              <a:t>})}{𝑥_{</a:t>
            </a:r>
            <a:r>
              <a:rPr lang="lt-LT" b="0" i="0" dirty="0" err="1">
                <a:solidFill>
                  <a:srgbClr val="343541"/>
                </a:solidFill>
                <a:effectLst/>
                <a:latin typeface="Söhne"/>
              </a:rPr>
              <a:t>standard</a:t>
            </a:r>
            <a:r>
              <a:rPr lang="lt-LT" b="0" i="0" dirty="0">
                <a:solidFill>
                  <a:srgbClr val="343541"/>
                </a:solidFill>
                <a:effectLst/>
                <a:latin typeface="Söhne"/>
              </a:rPr>
              <a:t> </a:t>
            </a:r>
            <a:r>
              <a:rPr lang="lt-LT" b="0" i="0" dirty="0" err="1">
                <a:solidFill>
                  <a:srgbClr val="343541"/>
                </a:solidFill>
                <a:effectLst/>
                <a:latin typeface="Söhne"/>
              </a:rPr>
              <a:t>deviation</a:t>
            </a:r>
            <a:r>
              <a:rPr lang="lt-LT" b="0" i="0" dirty="0">
                <a:solidFill>
                  <a:srgbClr val="343541"/>
                </a:solidFill>
                <a:effectLst/>
                <a:latin typeface="Söhne"/>
              </a:rPr>
              <a:t>}}\] arba \[𝑥_{</a:t>
            </a:r>
            <a:r>
              <a:rPr lang="lt-LT" b="0" i="0" dirty="0" err="1">
                <a:solidFill>
                  <a:srgbClr val="343541"/>
                </a:solidFill>
                <a:effectLst/>
                <a:latin typeface="Söhne"/>
              </a:rPr>
              <a:t>scaled</a:t>
            </a:r>
            <a:r>
              <a:rPr lang="lt-LT" b="0" i="0" dirty="0">
                <a:solidFill>
                  <a:srgbClr val="343541"/>
                </a:solidFill>
                <a:effectLst/>
                <a:latin typeface="Söhne"/>
              </a:rPr>
              <a:t>} = \</a:t>
            </a:r>
            <a:r>
              <a:rPr lang="lt-LT" b="0" i="0" dirty="0" err="1">
                <a:solidFill>
                  <a:srgbClr val="343541"/>
                </a:solidFill>
                <a:effectLst/>
                <a:latin typeface="Söhne"/>
              </a:rPr>
              <a:t>frac</a:t>
            </a:r>
            <a:r>
              <a:rPr lang="lt-LT" b="0" i="0" dirty="0">
                <a:solidFill>
                  <a:srgbClr val="343541"/>
                </a:solidFill>
                <a:effectLst/>
                <a:latin typeface="Söhne"/>
              </a:rPr>
              <a:t>{(𝑥 - 𝜇)}{𝜎}\] </a:t>
            </a:r>
            <a:r>
              <a:rPr lang="lt-LT" b="0" i="0" dirty="0" err="1">
                <a:solidFill>
                  <a:srgbClr val="343541"/>
                </a:solidFill>
                <a:effectLst/>
                <a:latin typeface="Söhne"/>
              </a:rPr>
              <a:t>ku</a:t>
            </a:r>
            <a:r>
              <a:rPr lang="lt-LT" b="0" i="0" dirty="0">
                <a:solidFill>
                  <a:srgbClr val="343541"/>
                </a:solidFill>
                <a:effectLst/>
                <a:latin typeface="Söhne"/>
              </a:rPr>
              <a:t> čia: - \(𝑥\) yra pradinė savybės vertė. - \(𝑥_{</a:t>
            </a:r>
            <a:r>
              <a:rPr lang="lt-LT" b="0" i="0" dirty="0" err="1">
                <a:solidFill>
                  <a:srgbClr val="343541"/>
                </a:solidFill>
                <a:effectLst/>
                <a:latin typeface="Söhne"/>
              </a:rPr>
              <a:t>mean</a:t>
            </a:r>
            <a:r>
              <a:rPr lang="lt-LT" b="0" i="0" dirty="0">
                <a:solidFill>
                  <a:srgbClr val="343541"/>
                </a:solidFill>
                <a:effectLst/>
                <a:latin typeface="Söhne"/>
              </a:rPr>
              <a:t>}\) yra savybių vidurkis. - \(𝑥_{</a:t>
            </a:r>
            <a:r>
              <a:rPr lang="lt-LT" b="0" i="0" dirty="0" err="1">
                <a:solidFill>
                  <a:srgbClr val="343541"/>
                </a:solidFill>
                <a:effectLst/>
                <a:latin typeface="Söhne"/>
              </a:rPr>
              <a:t>standard</a:t>
            </a:r>
            <a:r>
              <a:rPr lang="lt-LT" b="0" i="0" dirty="0">
                <a:solidFill>
                  <a:srgbClr val="343541"/>
                </a:solidFill>
                <a:effectLst/>
                <a:latin typeface="Söhne"/>
              </a:rPr>
              <a:t> </a:t>
            </a:r>
            <a:r>
              <a:rPr lang="lt-LT" b="0" i="0" dirty="0" err="1">
                <a:solidFill>
                  <a:srgbClr val="343541"/>
                </a:solidFill>
                <a:effectLst/>
                <a:latin typeface="Söhne"/>
              </a:rPr>
              <a:t>deviation</a:t>
            </a:r>
            <a:r>
              <a:rPr lang="lt-LT" b="0" i="0" dirty="0">
                <a:solidFill>
                  <a:srgbClr val="343541"/>
                </a:solidFill>
                <a:effectLst/>
                <a:latin typeface="Söhne"/>
              </a:rPr>
              <a:t>}\) yra savybių standartinis nuokrypis. - \(𝜇\) yra populiacijos vidurkis. - \(𝜎\) yra populiacijos standartinis nuokrypis. - \(𝑥_{</a:t>
            </a:r>
            <a:r>
              <a:rPr lang="lt-LT" b="0" i="0" dirty="0" err="1">
                <a:solidFill>
                  <a:srgbClr val="343541"/>
                </a:solidFill>
                <a:effectLst/>
                <a:latin typeface="Söhne"/>
              </a:rPr>
              <a:t>scaled</a:t>
            </a:r>
            <a:r>
              <a:rPr lang="lt-LT" b="0" i="0" dirty="0">
                <a:solidFill>
                  <a:srgbClr val="343541"/>
                </a:solidFill>
                <a:effectLst/>
                <a:latin typeface="Söhne"/>
              </a:rPr>
              <a:t>}\) yra transformuota savybės vertė. Naudojant šią formulę, galime užtikrinti, kad visos savybės bus toje pačioje skalėje, kurios vidurkis yra 0, o standartinis nuokrypis yra 1. Tai leidžia mašininio mokymosi modeliams efektyviau mokytis, kai įvesties savybės seka Gauso (</a:t>
            </a:r>
            <a:r>
              <a:rPr lang="lt-LT" b="0" i="0" dirty="0" err="1">
                <a:solidFill>
                  <a:srgbClr val="343541"/>
                </a:solidFill>
                <a:effectLst/>
                <a:latin typeface="Söhne"/>
              </a:rPr>
              <a:t>Gaussian</a:t>
            </a:r>
            <a:r>
              <a:rPr lang="lt-LT" b="0" i="0" dirty="0">
                <a:solidFill>
                  <a:srgbClr val="343541"/>
                </a:solidFill>
                <a:effectLst/>
                <a:latin typeface="Söhne"/>
              </a:rPr>
              <a:t>) pasiskirstymą.</a:t>
            </a:r>
          </a:p>
          <a:p>
            <a:pPr algn="l"/>
            <a:endParaRPr lang="lt-LT" b="0" i="0" dirty="0">
              <a:solidFill>
                <a:srgbClr val="343541"/>
              </a:solidFill>
              <a:effectLst/>
              <a:latin typeface="Söhne"/>
            </a:endParaRPr>
          </a:p>
          <a:p>
            <a:pPr algn="l"/>
            <a:r>
              <a:rPr lang="lt-LT" b="0" i="0" dirty="0">
                <a:solidFill>
                  <a:srgbClr val="343541"/>
                </a:solidFill>
                <a:effectLst/>
                <a:latin typeface="Söhne"/>
              </a:rPr>
              <a:t>Toliau ()</a:t>
            </a:r>
            <a:endParaRPr lang="en-GB" dirty="0">
              <a:effectLst/>
            </a:endParaRPr>
          </a:p>
          <a:p>
            <a:pPr algn="l"/>
            <a:endParaRPr lang="en-GB" dirty="0">
              <a:effectLst/>
            </a:endParaRPr>
          </a:p>
          <a:p>
            <a:pPr algn="l"/>
            <a:r>
              <a:rPr lang="en-GB" dirty="0">
                <a:effectLst/>
              </a:rPr>
              <a:t>[EN] Standard Scaling, also known as Z-score Normalization, transforms features to have a mean of 0 and a standard deviation of 1. This technique is beneficial for algorithms like Support Vector Machines and Linear Regression, which assume input features follow a Gaussian distribution. The formula for Standard Scaling is </a:t>
            </a:r>
            <a:r>
              <a:rPr lang="en-GB" dirty="0" err="1">
                <a:effectLst/>
              </a:rPr>
              <a:t>x_scaled</a:t>
            </a:r>
            <a:r>
              <a:rPr lang="en-GB" dirty="0">
                <a:effectLst/>
              </a:rPr>
              <a:t> = (x - mean(x)) / std(x)</a:t>
            </a:r>
          </a:p>
        </p:txBody>
      </p:sp>
      <p:sp>
        <p:nvSpPr>
          <p:cNvPr id="4" name="Slide Number Placeholder 3"/>
          <p:cNvSpPr>
            <a:spLocks noGrp="1"/>
          </p:cNvSpPr>
          <p:nvPr>
            <p:ph type="sldNum" sz="quarter" idx="5"/>
          </p:nvPr>
        </p:nvSpPr>
        <p:spPr/>
        <p:txBody>
          <a:bodyPr/>
          <a:lstStyle/>
          <a:p>
            <a:fld id="{58B5B331-3B16-3140-A26E-1882A4D37138}" type="slidenum">
              <a:rPr lang="en-LV" smtClean="0"/>
              <a:t>25</a:t>
            </a:fld>
            <a:endParaRPr lang="en-LV"/>
          </a:p>
        </p:txBody>
      </p:sp>
    </p:spTree>
    <p:extLst>
      <p:ext uri="{BB962C8B-B14F-4D97-AF65-F5344CB8AC3E}">
        <p14:creationId xmlns:p14="http://schemas.microsoft.com/office/powerpoint/2010/main" val="2734583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Taikant Mastelio Parametrus Nuosekliai</a:t>
            </a:r>
            <a:endParaRPr lang="lt-LT" b="0" i="0" dirty="0">
              <a:solidFill>
                <a:srgbClr val="374151"/>
              </a:solidFill>
              <a:effectLst/>
              <a:latin typeface="Söhne"/>
            </a:endParaRPr>
          </a:p>
          <a:p>
            <a:pPr algn="l"/>
            <a:r>
              <a:rPr lang="lt-LT" b="0" i="0" dirty="0">
                <a:solidFill>
                  <a:srgbClr val="374151"/>
                </a:solidFill>
                <a:effectLst/>
                <a:latin typeface="Söhne"/>
              </a:rPr>
              <a:t>Kai kalbame apie savybių mastelio keitimą ir normalizavimą, labai svarbu nepamiršti vieno pagrindinio dalyko: tie patys mastelio parametrai, kuriuos taikėme mokomajam duomenų rinkiniui, turi būti taikomi ir bet kokiems naujiems, dar nematytiems duomenims.</a:t>
            </a:r>
          </a:p>
          <a:p>
            <a:pPr algn="l"/>
            <a:r>
              <a:rPr lang="lt-LT" b="1" i="0" dirty="0">
                <a:solidFill>
                  <a:srgbClr val="374151"/>
                </a:solidFill>
                <a:effectLst/>
                <a:latin typeface="Söhne"/>
              </a:rPr>
              <a:t>Kodėl tai yra svarbu?</a:t>
            </a:r>
            <a:endParaRPr lang="lt-LT" b="0" i="0" dirty="0">
              <a:solidFill>
                <a:srgbClr val="374151"/>
              </a:solidFill>
              <a:effectLst/>
              <a:latin typeface="Söhne"/>
            </a:endParaRPr>
          </a:p>
          <a:p>
            <a:pPr algn="l"/>
            <a:r>
              <a:rPr lang="lt-LT" b="0" i="0" dirty="0">
                <a:solidFill>
                  <a:srgbClr val="374151"/>
                </a:solidFill>
                <a:effectLst/>
                <a:latin typeface="Söhne"/>
              </a:rPr>
              <a:t>Taikydami mastelio keitimo parametrus nuosekliai, galime užtikrinti, kad mūsų mašininio mokymosi modeliai veikia nuosekliai ir tikslingai, nepriklausomai nuo to, ar jie susiduria su mokomaisiais ar naujais duomenimis. Tai leidžia modeliams gerai bendrinti informaciją apie naujus duomenų taškus.</a:t>
            </a:r>
          </a:p>
          <a:p>
            <a:pPr algn="l"/>
            <a:r>
              <a:rPr lang="lt-LT" b="0" i="0" dirty="0">
                <a:solidFill>
                  <a:srgbClr val="374151"/>
                </a:solidFill>
                <a:effectLst/>
                <a:latin typeface="Söhne"/>
              </a:rPr>
              <a:t>Kai kurie modeliai, pavyzdžiui, neuroniniai tinklai ar </a:t>
            </a:r>
            <a:r>
              <a:rPr lang="lt-LT" b="0" i="0" dirty="0" err="1">
                <a:solidFill>
                  <a:srgbClr val="374151"/>
                </a:solidFill>
                <a:effectLst/>
                <a:latin typeface="Söhne"/>
              </a:rPr>
              <a:t>k</a:t>
            </a:r>
            <a:r>
              <a:rPr lang="lt-LT" b="0" i="0" dirty="0">
                <a:solidFill>
                  <a:srgbClr val="374151"/>
                </a:solidFill>
                <a:effectLst/>
                <a:latin typeface="Söhne"/>
              </a:rPr>
              <a:t>-artimųjų kaimynų algoritmai, ypač jautrūs savybių masteliui. Jei netaikysime tų pačių mastelio keitimo parametrų, gali atsirasti nepageidaujamų paklaidų, kurios gali žymiai sumažinti modelio našumą. Be to, mastelio keitimas padeda išvengti tam tikrų savybių dominavimo ir taip sukurti efektyvesnius, tikslesnius ir mažiau šališkus modelius.</a:t>
            </a:r>
          </a:p>
          <a:p>
            <a:pPr algn="l"/>
            <a:endParaRPr lang="en-GB" dirty="0">
              <a:effectLst/>
            </a:endParaRPr>
          </a:p>
          <a:p>
            <a:pPr algn="l"/>
            <a:endParaRPr lang="en-GB" dirty="0">
              <a:effectLst/>
            </a:endParaRPr>
          </a:p>
          <a:p>
            <a:pPr algn="l"/>
            <a:r>
              <a:rPr lang="en-GB" dirty="0">
                <a:effectLst/>
              </a:rPr>
              <a:t>[EN] When applying feature scaling and normalization, it's crucial to use the same scaling parameters for both the training data and any new, unseen data. This ensures consistent model performance and accuracy, allowing the models to generalize well to new data points.</a:t>
            </a:r>
          </a:p>
        </p:txBody>
      </p:sp>
      <p:sp>
        <p:nvSpPr>
          <p:cNvPr id="4" name="Slide Number Placeholder 3"/>
          <p:cNvSpPr>
            <a:spLocks noGrp="1"/>
          </p:cNvSpPr>
          <p:nvPr>
            <p:ph type="sldNum" sz="quarter" idx="5"/>
          </p:nvPr>
        </p:nvSpPr>
        <p:spPr/>
        <p:txBody>
          <a:bodyPr/>
          <a:lstStyle/>
          <a:p>
            <a:fld id="{58B5B331-3B16-3140-A26E-1882A4D37138}" type="slidenum">
              <a:rPr lang="en-LV" smtClean="0"/>
              <a:t>26</a:t>
            </a:fld>
            <a:endParaRPr lang="en-LV"/>
          </a:p>
        </p:txBody>
      </p:sp>
    </p:spTree>
    <p:extLst>
      <p:ext uri="{BB962C8B-B14F-4D97-AF65-F5344CB8AC3E}">
        <p14:creationId xmlns:p14="http://schemas.microsoft.com/office/powerpoint/2010/main" val="1339584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Toliau panagrinesime modeliu evaluacijos technikas ()</a:t>
            </a:r>
          </a:p>
        </p:txBody>
      </p:sp>
      <p:sp>
        <p:nvSpPr>
          <p:cNvPr id="4" name="Slide Number Placeholder 3"/>
          <p:cNvSpPr>
            <a:spLocks noGrp="1"/>
          </p:cNvSpPr>
          <p:nvPr>
            <p:ph type="sldNum" sz="quarter" idx="5"/>
          </p:nvPr>
        </p:nvSpPr>
        <p:spPr/>
        <p:txBody>
          <a:bodyPr/>
          <a:lstStyle/>
          <a:p>
            <a:fld id="{58B5B331-3B16-3140-A26E-1882A4D37138}" type="slidenum">
              <a:rPr lang="en-LV" smtClean="0"/>
              <a:t>27</a:t>
            </a:fld>
            <a:endParaRPr lang="en-LV"/>
          </a:p>
        </p:txBody>
      </p:sp>
    </p:spTree>
    <p:extLst>
      <p:ext uri="{BB962C8B-B14F-4D97-AF65-F5344CB8AC3E}">
        <p14:creationId xmlns:p14="http://schemas.microsoft.com/office/powerpoint/2010/main" val="139320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Modelio Vertinimo Svarba</a:t>
            </a:r>
            <a:endParaRPr lang="lt-LT" b="0" i="0" dirty="0">
              <a:solidFill>
                <a:srgbClr val="374151"/>
              </a:solidFill>
              <a:effectLst/>
              <a:latin typeface="Söhne"/>
            </a:endParaRPr>
          </a:p>
          <a:p>
            <a:pPr algn="l"/>
            <a:r>
              <a:rPr lang="lt-LT" b="0" i="0" dirty="0">
                <a:solidFill>
                  <a:srgbClr val="374151"/>
                </a:solidFill>
                <a:effectLst/>
                <a:latin typeface="Söhne"/>
              </a:rPr>
              <a:t>Mašininio mokymosi procese modelio vertinimas yra esminis žingsnis. Tai padeda nustatyti modelio našumą ir efektyvumą. Modelio vertinimas suteikia objektyvų matavimą, kuris leidžia palyginti skirtingus modelius ir pasirinkti geriausią sprendimą tam tikrai problemai.</a:t>
            </a:r>
          </a:p>
          <a:p>
            <a:pPr algn="l"/>
            <a:r>
              <a:rPr lang="lt-LT" b="0" i="0" dirty="0">
                <a:solidFill>
                  <a:srgbClr val="374151"/>
                </a:solidFill>
                <a:effectLst/>
                <a:latin typeface="Söhne"/>
              </a:rPr>
              <a:t>Vertindami modelio veikimą, galime atpažinti galimas problemas, pavyzdžiui, per didelį prisitaikymą (angl. "</a:t>
            </a:r>
            <a:r>
              <a:rPr lang="lt-LT" b="0" i="0" dirty="0" err="1">
                <a:solidFill>
                  <a:srgbClr val="374151"/>
                </a:solidFill>
                <a:effectLst/>
                <a:latin typeface="Söhne"/>
              </a:rPr>
              <a:t>overfitting</a:t>
            </a:r>
            <a:r>
              <a:rPr lang="lt-LT" b="0" i="0" dirty="0">
                <a:solidFill>
                  <a:srgbClr val="374151"/>
                </a:solidFill>
                <a:effectLst/>
                <a:latin typeface="Söhne"/>
              </a:rPr>
              <a:t>") ar per silpną prisitaikymą (angl. "</a:t>
            </a:r>
            <a:r>
              <a:rPr lang="lt-LT" b="0" i="0" dirty="0" err="1">
                <a:solidFill>
                  <a:srgbClr val="374151"/>
                </a:solidFill>
                <a:effectLst/>
                <a:latin typeface="Söhne"/>
              </a:rPr>
              <a:t>underfitting</a:t>
            </a:r>
            <a:r>
              <a:rPr lang="lt-LT" b="0" i="0" dirty="0">
                <a:solidFill>
                  <a:srgbClr val="374151"/>
                </a:solidFill>
                <a:effectLst/>
                <a:latin typeface="Söhne"/>
              </a:rPr>
              <a:t>"), ir imtis atitinkamų veiksmų šioms problemoms spręsti.</a:t>
            </a:r>
          </a:p>
          <a:p>
            <a:pPr algn="l"/>
            <a:r>
              <a:rPr lang="lt-LT" b="0" i="0" dirty="0">
                <a:solidFill>
                  <a:srgbClr val="374151"/>
                </a:solidFill>
                <a:effectLst/>
                <a:latin typeface="Söhne"/>
              </a:rPr>
              <a:t>Per silpnas prisitaikymas atsiranda, kai modelis nepakankamai gerai išmoko mokymosi/treniruočių duomenų. Tai dažnai nutinka, kai modelis yra per paprastas ir negali atspindėti santykių tarp įvesties savybių ir išeities prognozių.</a:t>
            </a:r>
          </a:p>
          <a:p>
            <a:pPr algn="l"/>
            <a:r>
              <a:rPr lang="lt-LT" b="0" i="0" dirty="0">
                <a:solidFill>
                  <a:srgbClr val="374151"/>
                </a:solidFill>
                <a:effectLst/>
                <a:latin typeface="Söhne"/>
              </a:rPr>
              <a:t>Tokiai situacijai koreguoti galima:</a:t>
            </a:r>
          </a:p>
          <a:p>
            <a:pPr algn="l">
              <a:buFont typeface="+mj-lt"/>
              <a:buAutoNum type="arabicPeriod"/>
            </a:pPr>
            <a:r>
              <a:rPr lang="lt-LT" b="0" i="0" dirty="0">
                <a:solidFill>
                  <a:srgbClr val="374151"/>
                </a:solidFill>
                <a:effectLst/>
                <a:latin typeface="Söhne"/>
              </a:rPr>
              <a:t>Padidinti modelio sudėtingumą, pridedant daugiau sluoksnių ar neuronų (jei naudojami neuroniniai tinklai), arba taikant galingesnius algoritmus.</a:t>
            </a:r>
          </a:p>
          <a:p>
            <a:pPr algn="l">
              <a:buFont typeface="+mj-lt"/>
              <a:buAutoNum type="arabicPeriod"/>
            </a:pPr>
            <a:r>
              <a:rPr lang="lt-LT" b="0" i="0" dirty="0">
                <a:solidFill>
                  <a:srgbClr val="374151"/>
                </a:solidFill>
                <a:effectLst/>
                <a:latin typeface="Söhne"/>
              </a:rPr>
              <a:t>Naudoti papildomas įvesties savybes arba kurti naujas savybes, kurios geriau atspindi problemą.</a:t>
            </a:r>
          </a:p>
          <a:p>
            <a:pPr algn="l">
              <a:buFont typeface="+mj-lt"/>
              <a:buAutoNum type="arabicPeriod"/>
            </a:pPr>
            <a:r>
              <a:rPr lang="lt-LT" b="0" i="0" dirty="0">
                <a:solidFill>
                  <a:srgbClr val="374151"/>
                </a:solidFill>
                <a:effectLst/>
                <a:latin typeface="Söhne"/>
              </a:rPr>
              <a:t>Koreguoti modelio </a:t>
            </a:r>
            <a:r>
              <a:rPr lang="lt-LT" b="0" i="0" dirty="0" err="1">
                <a:solidFill>
                  <a:srgbClr val="374151"/>
                </a:solidFill>
                <a:effectLst/>
                <a:latin typeface="Söhne"/>
              </a:rPr>
              <a:t>hiperparametrus</a:t>
            </a:r>
            <a:r>
              <a:rPr lang="lt-LT" b="0" i="0" dirty="0">
                <a:solidFill>
                  <a:srgbClr val="374151"/>
                </a:solidFill>
                <a:effectLst/>
                <a:latin typeface="Söhne"/>
              </a:rPr>
              <a:t>, kad geriau išmoktų duomenų struktūras.</a:t>
            </a:r>
          </a:p>
          <a:p>
            <a:endParaRPr lang="en-GB" dirty="0"/>
          </a:p>
          <a:p>
            <a:endParaRPr lang="en-GB" dirty="0"/>
          </a:p>
          <a:p>
            <a:r>
              <a:rPr lang="en-GB" dirty="0"/>
              <a:t>[EN] Model evaluation plays a critical role in the machine learning process. By assessing a model's performance, we can determine its effectiveness, compare it various other models, and at the end to choose the best one for a specific problem. </a:t>
            </a:r>
          </a:p>
          <a:p>
            <a:r>
              <a:rPr lang="en-GB" dirty="0"/>
              <a:t>Model evaluation allows us to recognize potential issues, such as overfitting or underfitting, and take relevant actions to resolve them.</a:t>
            </a:r>
          </a:p>
          <a:p>
            <a:endParaRPr lang="en-GB" dirty="0"/>
          </a:p>
          <a:p>
            <a:r>
              <a:rPr lang="en-GB" dirty="0"/>
              <a:t>Underfitting is a situation in the machine learning process where a model has not learned the underlying patterns of the training data well enough. This typically occurs when the model is too simplistic or not complex enough to capture the relationships between the input features and the output predictions.</a:t>
            </a:r>
          </a:p>
          <a:p>
            <a:endParaRPr lang="en-GB" dirty="0"/>
          </a:p>
          <a:p>
            <a:r>
              <a:rPr lang="en-GB" dirty="0"/>
              <a:t>As a consequence, an underfitted model performs poorly not only on the training data but also on new, unseen data. The model's inability to generalize well to new instances leads to low accuracy and poor predictions.</a:t>
            </a:r>
          </a:p>
          <a:p>
            <a:endParaRPr lang="en-GB" dirty="0"/>
          </a:p>
          <a:p>
            <a:r>
              <a:rPr lang="en-GB" dirty="0"/>
              <a:t>To address underfitting, one can try:</a:t>
            </a:r>
          </a:p>
          <a:p>
            <a:r>
              <a:rPr lang="en-GB" dirty="0"/>
              <a:t>1. Increasing the complexity of the model by adding more layers or neurons (if using neural networks), or using more powerful algorithms.</a:t>
            </a:r>
          </a:p>
          <a:p>
            <a:r>
              <a:rPr lang="en-GB" dirty="0"/>
              <a:t>2. Using additional input features or engineering new features that better represent the problem.</a:t>
            </a:r>
          </a:p>
          <a:p>
            <a:r>
              <a:rPr lang="en-GB" dirty="0"/>
              <a:t>3. Adjusting the model's hyperparameters to allow for better learning of the data patterns.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28</a:t>
            </a:fld>
            <a:endParaRPr lang="en-LV"/>
          </a:p>
        </p:txBody>
      </p:sp>
    </p:spTree>
    <p:extLst>
      <p:ext uri="{BB962C8B-B14F-4D97-AF65-F5344CB8AC3E}">
        <p14:creationId xmlns:p14="http://schemas.microsoft.com/office/powerpoint/2010/main" val="2042605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Modelio Vertinimo Vaidmuo Mašininio Mokymosi Procese</a:t>
            </a:r>
            <a:endParaRPr lang="lt-LT" b="0" i="0" dirty="0">
              <a:solidFill>
                <a:srgbClr val="374151"/>
              </a:solidFill>
              <a:effectLst/>
              <a:latin typeface="Söhne"/>
            </a:endParaRPr>
          </a:p>
          <a:p>
            <a:pPr algn="l"/>
            <a:r>
              <a:rPr lang="lt-LT" b="0" i="0" dirty="0">
                <a:solidFill>
                  <a:srgbClr val="374151"/>
                </a:solidFill>
                <a:effectLst/>
                <a:latin typeface="Söhne"/>
              </a:rPr>
              <a:t>Modelio vertinimas yra svarbi dalis iteracinio mašininio mokymosi proceso, kurį paprastai sudaro šie žingsniai: duomenų paruošimas, savybių parinkimas, modelio mokymas, modelio vertinimas ir modelio optimizacija.</a:t>
            </a:r>
          </a:p>
          <a:p>
            <a:pPr algn="l"/>
            <a:r>
              <a:rPr lang="lt-LT" b="0" i="0" dirty="0">
                <a:solidFill>
                  <a:srgbClr val="374151"/>
                </a:solidFill>
                <a:effectLst/>
                <a:latin typeface="Söhne"/>
              </a:rPr>
              <a:t>Mokus modelį su duomenų rinkiniu, būtina įvertinti jo veikimą su nepažintais duomenimis, kad įsitikintumėte, jog modelis gerai pritaikomas prie naujų atvejų. Modelio vertinimas ne tik padeda pasirinkti geriausią modelį, bet ir nukreipia tolimesnius pagerinimus mašininio mokymosi procese.</a:t>
            </a:r>
          </a:p>
          <a:p>
            <a:pPr algn="l"/>
            <a:r>
              <a:rPr lang="lt-LT" b="0" i="0" dirty="0">
                <a:solidFill>
                  <a:srgbClr val="374151"/>
                </a:solidFill>
                <a:effectLst/>
                <a:latin typeface="Söhne"/>
              </a:rPr>
              <a:t>Analizuodami vertinimo rezultatus, galime suprasti modelio stiprybes ir silpnybes bei nustatyti sritis, kuriose reikia tobulėjimo. Šią informaciją galima naudoti reguliuojant modelio </a:t>
            </a:r>
            <a:r>
              <a:rPr lang="lt-LT" b="0" i="0" dirty="0" err="1">
                <a:solidFill>
                  <a:srgbClr val="374151"/>
                </a:solidFill>
                <a:effectLst/>
                <a:latin typeface="Söhne"/>
              </a:rPr>
              <a:t>hiperparametrus</a:t>
            </a:r>
            <a:r>
              <a:rPr lang="lt-LT" b="0" i="0" dirty="0">
                <a:solidFill>
                  <a:srgbClr val="374151"/>
                </a:solidFill>
                <a:effectLst/>
                <a:latin typeface="Söhne"/>
              </a:rPr>
              <a:t> ar net pasirenkant kitą, geriau problemai tinkantį, algoritmą.</a:t>
            </a:r>
          </a:p>
          <a:p>
            <a:endParaRPr lang="en-GB" dirty="0"/>
          </a:p>
          <a:p>
            <a:endParaRPr lang="en-GB" dirty="0"/>
          </a:p>
          <a:p>
            <a:r>
              <a:rPr lang="en-GB" dirty="0"/>
              <a:t>[EN] Model evaluation is a key component of the iterative machine learning process, which usually consists of data </a:t>
            </a:r>
            <a:r>
              <a:rPr lang="en-GB" dirty="0" err="1"/>
              <a:t>preprocessing</a:t>
            </a:r>
            <a:r>
              <a:rPr lang="en-GB" dirty="0"/>
              <a:t>, feature selection, model training, evaluation, and optimization. After training a model on a dataset, it is crucial to assess its performance on unseen data to guarantee that it generalizes well to novel instances. The results of model evaluation not only assist in choosing the best model, but also direct subsequent enhancements and refinements in the machine learning process.</a:t>
            </a:r>
          </a:p>
          <a:p>
            <a:endParaRPr lang="en-GB" dirty="0"/>
          </a:p>
          <a:p>
            <a:r>
              <a:rPr lang="en-GB" dirty="0"/>
              <a:t>By examining the evaluation results, we can understand the model's strengths and weaknesses and pinpoint the areas that require improvement.</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29</a:t>
            </a:fld>
            <a:endParaRPr lang="en-LV"/>
          </a:p>
        </p:txBody>
      </p:sp>
    </p:spTree>
    <p:extLst>
      <p:ext uri="{BB962C8B-B14F-4D97-AF65-F5344CB8AC3E}">
        <p14:creationId xmlns:p14="http://schemas.microsoft.com/office/powerpoint/2010/main" val="340310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Mašininį mokymąsi. Pradžioje susipažinkime kas tai yra. Taigi ()</a:t>
            </a:r>
          </a:p>
        </p:txBody>
      </p:sp>
      <p:sp>
        <p:nvSpPr>
          <p:cNvPr id="4" name="Slide Number Placeholder 3"/>
          <p:cNvSpPr>
            <a:spLocks noGrp="1"/>
          </p:cNvSpPr>
          <p:nvPr>
            <p:ph type="sldNum" sz="quarter" idx="5"/>
          </p:nvPr>
        </p:nvSpPr>
        <p:spPr/>
        <p:txBody>
          <a:bodyPr/>
          <a:lstStyle/>
          <a:p>
            <a:fld id="{58B5B331-3B16-3140-A26E-1882A4D37138}" type="slidenum">
              <a:rPr lang="en-LV" smtClean="0"/>
              <a:t>3</a:t>
            </a:fld>
            <a:endParaRPr lang="en-LV"/>
          </a:p>
        </p:txBody>
      </p:sp>
    </p:spTree>
    <p:extLst>
      <p:ext uri="{BB962C8B-B14F-4D97-AF65-F5344CB8AC3E}">
        <p14:creationId xmlns:p14="http://schemas.microsoft.com/office/powerpoint/2010/main" val="29774484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Ir dabar pakalbesime apie treniravimo ir testavimo duomenis ()</a:t>
            </a:r>
          </a:p>
        </p:txBody>
      </p:sp>
      <p:sp>
        <p:nvSpPr>
          <p:cNvPr id="4" name="Slide Number Placeholder 3"/>
          <p:cNvSpPr>
            <a:spLocks noGrp="1"/>
          </p:cNvSpPr>
          <p:nvPr>
            <p:ph type="sldNum" sz="quarter" idx="5"/>
          </p:nvPr>
        </p:nvSpPr>
        <p:spPr/>
        <p:txBody>
          <a:bodyPr/>
          <a:lstStyle/>
          <a:p>
            <a:fld id="{58B5B331-3B16-3140-A26E-1882A4D37138}" type="slidenum">
              <a:rPr lang="en-LV" smtClean="0"/>
              <a:t>30</a:t>
            </a:fld>
            <a:endParaRPr lang="en-LV"/>
          </a:p>
        </p:txBody>
      </p:sp>
    </p:spTree>
    <p:extLst>
      <p:ext uri="{BB962C8B-B14F-4D97-AF65-F5344CB8AC3E}">
        <p14:creationId xmlns:p14="http://schemas.microsoft.com/office/powerpoint/2010/main" val="2591459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Kaip Duomenys Yra Padalinti Mašininiam Mokymuisi</a:t>
            </a:r>
          </a:p>
          <a:p>
            <a:pPr algn="l"/>
            <a:r>
              <a:rPr lang="lt-LT" b="0" i="0" dirty="0">
                <a:solidFill>
                  <a:srgbClr val="374151"/>
                </a:solidFill>
                <a:effectLst/>
                <a:latin typeface="Söhne"/>
              </a:rPr>
              <a:t>Jie yra padalinami i mokymo ir testavimo duomenis.</a:t>
            </a:r>
          </a:p>
          <a:p>
            <a:pPr algn="l">
              <a:buFont typeface="Arial" panose="020B0604020202020204" pitchFamily="34" charset="0"/>
              <a:buChar char="•"/>
            </a:pPr>
            <a:r>
              <a:rPr lang="lt-LT" b="1" i="0" dirty="0">
                <a:solidFill>
                  <a:srgbClr val="374151"/>
                </a:solidFill>
                <a:effectLst/>
                <a:latin typeface="Söhne"/>
              </a:rPr>
              <a:t>Mokymo duomenys:</a:t>
            </a:r>
            <a:r>
              <a:rPr lang="lt-LT" b="0" i="0" dirty="0">
                <a:solidFill>
                  <a:srgbClr val="374151"/>
                </a:solidFill>
                <a:effectLst/>
                <a:latin typeface="Söhne"/>
              </a:rPr>
              <a:t> Tai didžiausia duomenų dalis, naudojama mokyti mašininio mokymosi modelį. Ji padeda modeliui išmokti pagrindinius duomenų šablonus ir tendencijas. Paprastai apie 70-80% visų duomenų turėtų būti skirta mokymui.</a:t>
            </a:r>
          </a:p>
          <a:p>
            <a:pPr algn="l">
              <a:buFont typeface="Arial" panose="020B0604020202020204" pitchFamily="34" charset="0"/>
              <a:buChar char="•"/>
            </a:pPr>
            <a:r>
              <a:rPr lang="lt-LT" b="1" i="0" dirty="0">
                <a:solidFill>
                  <a:srgbClr val="374151"/>
                </a:solidFill>
                <a:effectLst/>
                <a:latin typeface="Söhne"/>
              </a:rPr>
              <a:t>Testavimo duomenys:</a:t>
            </a:r>
            <a:r>
              <a:rPr lang="lt-LT" b="0" i="0" dirty="0">
                <a:solidFill>
                  <a:srgbClr val="374151"/>
                </a:solidFill>
                <a:effectLst/>
                <a:latin typeface="Söhne"/>
              </a:rPr>
              <a:t> Testavimo duomenys naudojami įvertinti modelio galutinį veikimą po mokymo. Šie duomenys turėtų likti nepaliesti modelio kūrimo proceso metu ir būti naudojami tik kartą nustatant modelio veikimą realioje aplinkoje. Paprastai apie 20-30% visų duomenų yra skirta testavimui.</a:t>
            </a:r>
          </a:p>
          <a:p>
            <a:pPr algn="l"/>
            <a:r>
              <a:rPr lang="lt-LT" b="0" i="0" dirty="0">
                <a:solidFill>
                  <a:srgbClr val="374151"/>
                </a:solidFill>
                <a:effectLst/>
                <a:latin typeface="Söhne"/>
              </a:rPr>
              <a:t>Duomenų padalinimas į atskirus mokymo ir testavimo rinkinius yra labai svarbus mašininiam mokymuisi. Mokymo rinkinys naudojamas modeliui mokyti, o testavimo rinkinys - jo veikimui vertinti. Tai suteikia nešališką vertinimą modelio galimybės taikyti naujiems duomenims, padedant mums atpažinti per didelį prisitaikymą, kai modelis gerai veikia su mokymo duomenimis, bet blogai su naujais duomenimis.</a:t>
            </a:r>
          </a:p>
          <a:p>
            <a:pPr algn="l"/>
            <a:r>
              <a:rPr lang="lt-LT" b="0" i="0" dirty="0">
                <a:solidFill>
                  <a:srgbClr val="374151"/>
                </a:solidFill>
                <a:effectLst/>
                <a:latin typeface="Söhne"/>
              </a:rPr>
              <a:t>Atsitiktinio padalinimo metu mes dalijame duomenų rinkinį atsitiktinai, dažniausiai santykiu 70-30 ar 80-20, užtikrinant panašų atvejų pasiskirstymą.</a:t>
            </a:r>
          </a:p>
          <a:p>
            <a:pPr algn="l"/>
            <a:r>
              <a:rPr lang="lt-LT" b="0" i="0" dirty="0">
                <a:solidFill>
                  <a:srgbClr val="374151"/>
                </a:solidFill>
                <a:effectLst/>
                <a:latin typeface="Söhne"/>
              </a:rPr>
              <a:t>Pagrindinis testavimo duomenų naudojimo tikslas yra įvertinti modelio veikimą su nepažintais duomenimis, užtikrinant, kad jis gerai pritaikomas prie naujų atvejų.</a:t>
            </a:r>
          </a:p>
          <a:p>
            <a:endParaRPr lang="en-GB" dirty="0"/>
          </a:p>
          <a:p>
            <a:endParaRPr lang="en-GB" dirty="0"/>
          </a:p>
          <a:p>
            <a:endParaRPr lang="en-GB" dirty="0"/>
          </a:p>
          <a:p>
            <a:r>
              <a:rPr lang="en-GB" dirty="0"/>
              <a:t>[EN] Splitting data into separate training and testing sets is crucial in machine learning. The training set is used to train the model, while the testing set is used to evaluate its performance. This provides an unbiased assessment of the model's ability to generalize to new data, helping us detect overfitting when the model performs well on the training data but poorly on new data.</a:t>
            </a:r>
          </a:p>
          <a:p>
            <a:r>
              <a:rPr lang="en-GB" dirty="0"/>
              <a:t> In a random split, we divide the dataset randomly, typically in a 70-30 or 80-20 ratio, ensuring a similar distribution of instances. </a:t>
            </a:r>
          </a:p>
          <a:p>
            <a:r>
              <a:rPr lang="en-GB" dirty="0"/>
              <a:t>The primary goal of using test data is to evaluate the model's performance on unseen data, ensuring that it generalizes well to new instances.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31</a:t>
            </a:fld>
            <a:endParaRPr lang="en-LV"/>
          </a:p>
        </p:txBody>
      </p:sp>
    </p:spTree>
    <p:extLst>
      <p:ext uri="{BB962C8B-B14F-4D97-AF65-F5344CB8AC3E}">
        <p14:creationId xmlns:p14="http://schemas.microsoft.com/office/powerpoint/2010/main" val="3857765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dirty="0">
                <a:solidFill>
                  <a:srgbClr val="374151"/>
                </a:solidFill>
                <a:effectLst/>
                <a:latin typeface="Söhne"/>
              </a:rPr>
              <a:t>Papildomo Validacijos Rinkinio Naudojimas</a:t>
            </a:r>
            <a:endParaRPr lang="lt-LT" b="0" i="0" dirty="0">
              <a:solidFill>
                <a:srgbClr val="374151"/>
              </a:solidFill>
              <a:effectLst/>
              <a:latin typeface="Söhne"/>
            </a:endParaRPr>
          </a:p>
          <a:p>
            <a:pPr algn="l"/>
            <a:r>
              <a:rPr lang="lt-LT" b="0" i="0" dirty="0">
                <a:solidFill>
                  <a:srgbClr val="374151"/>
                </a:solidFill>
                <a:effectLst/>
                <a:latin typeface="Söhne"/>
              </a:rPr>
              <a:t>Daugkartiniam mašininio mokymosi duomenų rinkiniui galima padalinti į tris dalis:</a:t>
            </a:r>
          </a:p>
          <a:p>
            <a:pPr algn="l">
              <a:buFont typeface="Arial" panose="020B0604020202020204" pitchFamily="34" charset="0"/>
              <a:buChar char="•"/>
            </a:pPr>
            <a:r>
              <a:rPr lang="lt-LT" b="1" i="0" dirty="0">
                <a:solidFill>
                  <a:srgbClr val="374151"/>
                </a:solidFill>
                <a:effectLst/>
                <a:latin typeface="Söhne"/>
              </a:rPr>
              <a:t>Mokymo duomenys:</a:t>
            </a:r>
            <a:r>
              <a:rPr lang="lt-LT" b="0" i="0" dirty="0">
                <a:solidFill>
                  <a:srgbClr val="374151"/>
                </a:solidFill>
                <a:effectLst/>
                <a:latin typeface="Söhne"/>
              </a:rPr>
              <a:t> sudaro 60-70% visų duomenų. Juos naudojame mokyti mašininio mokymosi modelį.</a:t>
            </a:r>
          </a:p>
          <a:p>
            <a:pPr algn="l">
              <a:buFont typeface="Arial" panose="020B0604020202020204" pitchFamily="34" charset="0"/>
              <a:buChar char="•"/>
            </a:pPr>
            <a:r>
              <a:rPr lang="lt-LT" b="1" i="0" dirty="0">
                <a:solidFill>
                  <a:srgbClr val="374151"/>
                </a:solidFill>
                <a:effectLst/>
                <a:latin typeface="Söhne"/>
              </a:rPr>
              <a:t>Validacijos duomenys:</a:t>
            </a:r>
            <a:r>
              <a:rPr lang="lt-LT" b="0" i="0" dirty="0">
                <a:solidFill>
                  <a:srgbClr val="374151"/>
                </a:solidFill>
                <a:effectLst/>
                <a:latin typeface="Söhne"/>
              </a:rPr>
              <a:t> sudaro 15-20% visų duomenų. Naudojami modelio vertinimui mokymo metu, leidžiant </a:t>
            </a:r>
            <a:r>
              <a:rPr lang="lt-LT" b="0" i="0" dirty="0" err="1">
                <a:solidFill>
                  <a:srgbClr val="374151"/>
                </a:solidFill>
                <a:effectLst/>
                <a:latin typeface="Söhne"/>
              </a:rPr>
              <a:t>hiperparametrų</a:t>
            </a:r>
            <a:r>
              <a:rPr lang="lt-LT" b="0" i="0" dirty="0">
                <a:solidFill>
                  <a:srgbClr val="374151"/>
                </a:solidFill>
                <a:effectLst/>
                <a:latin typeface="Söhne"/>
              </a:rPr>
              <a:t> derinimui ir modelio pasirinkimui. Jis padeda </a:t>
            </a:r>
            <a:r>
              <a:rPr lang="lt-LT" b="0" i="0" dirty="0" err="1">
                <a:solidFill>
                  <a:srgbClr val="374151"/>
                </a:solidFill>
                <a:effectLst/>
                <a:latin typeface="Söhne"/>
              </a:rPr>
              <a:t>iteratyviai</a:t>
            </a:r>
            <a:r>
              <a:rPr lang="lt-LT" b="0" i="0" dirty="0">
                <a:solidFill>
                  <a:srgbClr val="374151"/>
                </a:solidFill>
                <a:effectLst/>
                <a:latin typeface="Söhne"/>
              </a:rPr>
              <a:t> koreguoti modelį, įvertinant jo veikimą validacijos rinkinyje ir priimant sprendimus modelio tobulinimui prieš judant prie testavimo rinkinio.</a:t>
            </a:r>
          </a:p>
          <a:p>
            <a:pPr algn="l">
              <a:buFont typeface="Arial" panose="020B0604020202020204" pitchFamily="34" charset="0"/>
              <a:buChar char="•"/>
            </a:pPr>
            <a:r>
              <a:rPr lang="lt-LT" b="1" i="0" dirty="0">
                <a:solidFill>
                  <a:srgbClr val="374151"/>
                </a:solidFill>
                <a:effectLst/>
                <a:latin typeface="Söhne"/>
              </a:rPr>
              <a:t>Testavimo duomenys:</a:t>
            </a:r>
            <a:r>
              <a:rPr lang="lt-LT" b="0" i="0" dirty="0">
                <a:solidFill>
                  <a:srgbClr val="374151"/>
                </a:solidFill>
                <a:effectLst/>
                <a:latin typeface="Söhne"/>
              </a:rPr>
              <a:t> sudaro 15-20% visų duomenų. Juos naudojame galutiniam modelio veikimo įvertinimui.</a:t>
            </a:r>
          </a:p>
          <a:p>
            <a:pPr algn="l"/>
            <a:r>
              <a:rPr lang="lt-LT" b="0" i="0" dirty="0">
                <a:solidFill>
                  <a:srgbClr val="374151"/>
                </a:solidFill>
                <a:effectLst/>
                <a:latin typeface="Söhne"/>
              </a:rPr>
              <a:t>Dalinant duomenų rinkinį į dvi dalis (mokymo ir testavimo), pagrinde naudojame mokymo duomenis mašininio mokymosi modelio kūrimui ir mokymui, o testavimo duomenis - modelio veikimo vertinimui, pagal tikslumą, preciziją, atšaukimą, F1 reitingą ar kitas svarbias metrikas. Tačiau šis metodas taip pat kartais gali sukelti per didelį prisitaikymą, jei jis nėra atidžiai valdomas.</a:t>
            </a:r>
          </a:p>
          <a:p>
            <a:pPr algn="l"/>
            <a:r>
              <a:rPr lang="lt-LT" b="0" i="0" dirty="0">
                <a:solidFill>
                  <a:srgbClr val="374151"/>
                </a:solidFill>
                <a:effectLst/>
                <a:latin typeface="Söhne"/>
              </a:rPr>
              <a:t>Kita vertus, skirstant duomenų rinkinį į tris dalis (mokymo, validacijos ir testavimo), gauname papildomą vertinimo ir modelio optimizavimo sluoksnį. Šis metodas leidžia geriau kontroliuoti modelio sudėtingumą ir pasirinkimą, užtikrinant aukštą veikimą ant nepažintų duomenų.</a:t>
            </a:r>
          </a:p>
          <a:p>
            <a:pPr algn="l"/>
            <a:r>
              <a:rPr lang="lt-LT" b="0" i="0" dirty="0">
                <a:solidFill>
                  <a:srgbClr val="374151"/>
                </a:solidFill>
                <a:effectLst/>
                <a:latin typeface="Söhne"/>
              </a:rPr>
              <a:t>Naudodami tris padalijimus, jūs žymiai sumažinate per didelio prisitaikymo riziką ir gerinate modelio gebėjimą pritaikyti prie nepažintų duomenų. Papildomas validacijos rinkinys padeda rasti optimalų balansą tarp modelio sudėtingumo ir našumo, vystant patikimesnius ir tikslesnius mašininio mokymosi modelius.</a:t>
            </a:r>
          </a:p>
          <a:p>
            <a:endParaRPr lang="lt-LT" dirty="0"/>
          </a:p>
          <a:p>
            <a:endParaRPr lang="lt-LT" dirty="0"/>
          </a:p>
          <a:p>
            <a:r>
              <a:rPr lang="lt-LT" dirty="0"/>
              <a:t>[EN] </a:t>
            </a:r>
            <a:r>
              <a:rPr lang="en-LV"/>
              <a:t>Sometimes</a:t>
            </a:r>
            <a:r>
              <a:rPr lang="en-LV" dirty="0"/>
              <a:t>, for more complex datasets and models you can also split data into 3 parts. </a:t>
            </a:r>
            <a:br>
              <a:rPr lang="en-LV" dirty="0"/>
            </a:br>
            <a:r>
              <a:rPr lang="en-LV" dirty="0"/>
              <a:t>Where you have training data, that takes 60 to 70%. </a:t>
            </a:r>
            <a:br>
              <a:rPr lang="en-LV" dirty="0"/>
            </a:br>
            <a:r>
              <a:rPr lang="en-LV" dirty="0"/>
              <a:t>Validation set that takes 15 to 20% and test data that takes 15 to 20%. </a:t>
            </a:r>
          </a:p>
          <a:p>
            <a:r>
              <a:rPr lang="en-GB" dirty="0"/>
              <a:t>When you split the dataset into two parts (training and test), you are essentially using the training data to develop and train a machine learning model, and the test data to evaluate the model's performance based on accuracy, precision, recall, F1-score, or other relevant metrics. This approach allows you to estimate how well the trained model generalizes to new, unseen data. However, it can sometimes result in overfitting if not managed carefully, as hyperparameters might be improperly tuned or training artifacts might affect model selection.</a:t>
            </a:r>
          </a:p>
          <a:p>
            <a:endParaRPr lang="en-GB" dirty="0"/>
          </a:p>
          <a:p>
            <a:r>
              <a:rPr lang="en-GB" dirty="0"/>
              <a:t>On the other hand, splitting the dataset into three parts (training, validation, and test) provides an additional layer of evaluation and model optimization. In this approach:</a:t>
            </a:r>
          </a:p>
          <a:p>
            <a:endParaRPr lang="en-GB" dirty="0"/>
          </a:p>
          <a:p>
            <a:r>
              <a:rPr lang="en-GB" dirty="0"/>
              <a:t>1. Training set: Used to develop and train the machine learning model.</a:t>
            </a:r>
          </a:p>
          <a:p>
            <a:r>
              <a:rPr lang="en-GB" dirty="0"/>
              <a:t>2. Validation set: Applied to evaluate the model during the training phase, allowing for hyperparameter tuning and model selection. Helps to adjust the model iteratively by considering how it performs on the validation set and making decisions to improve the model before moving to the test set. It also helps to prevent overfitting by choosing a model that performs well on both training and validation sets.</a:t>
            </a:r>
          </a:p>
          <a:p>
            <a:r>
              <a:rPr lang="en-GB" dirty="0"/>
              <a:t>3. Test set: Used for the final evaluation of the model's performance, just like in the two-part split.</a:t>
            </a:r>
          </a:p>
          <a:p>
            <a:endParaRPr lang="en-GB" dirty="0"/>
          </a:p>
          <a:p>
            <a:r>
              <a:rPr lang="en-GB" dirty="0"/>
              <a:t>By using three splits, you significantly reduce the risk of overfitting and improve the model's ability to generalize to unseen data. The additional validation set assists in finding an optimal balance between model complexity and performance, leading to the development of more reliable and accurate machine learning models.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32</a:t>
            </a:fld>
            <a:endParaRPr lang="en-LV"/>
          </a:p>
        </p:txBody>
      </p:sp>
    </p:spTree>
    <p:extLst>
      <p:ext uri="{BB962C8B-B14F-4D97-AF65-F5344CB8AC3E}">
        <p14:creationId xmlns:p14="http://schemas.microsoft.com/office/powerpoint/2010/main" val="2112748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Ir dabar pakalbesime apie labai svarbia kryzmine patikra ()</a:t>
            </a:r>
          </a:p>
        </p:txBody>
      </p:sp>
      <p:sp>
        <p:nvSpPr>
          <p:cNvPr id="4" name="Slide Number Placeholder 3"/>
          <p:cNvSpPr>
            <a:spLocks noGrp="1"/>
          </p:cNvSpPr>
          <p:nvPr>
            <p:ph type="sldNum" sz="quarter" idx="5"/>
          </p:nvPr>
        </p:nvSpPr>
        <p:spPr/>
        <p:txBody>
          <a:bodyPr/>
          <a:lstStyle/>
          <a:p>
            <a:fld id="{58B5B331-3B16-3140-A26E-1882A4D37138}" type="slidenum">
              <a:rPr lang="en-LV" smtClean="0"/>
              <a:t>33</a:t>
            </a:fld>
            <a:endParaRPr lang="en-LV"/>
          </a:p>
        </p:txBody>
      </p:sp>
    </p:spTree>
    <p:extLst>
      <p:ext uri="{BB962C8B-B14F-4D97-AF65-F5344CB8AC3E}">
        <p14:creationId xmlns:p14="http://schemas.microsoft.com/office/powerpoint/2010/main" val="438817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Kryžminė Patikra (</a:t>
            </a:r>
            <a:r>
              <a:rPr lang="lt-LT" b="1" i="0" dirty="0" err="1">
                <a:solidFill>
                  <a:srgbClr val="374151"/>
                </a:solidFill>
                <a:effectLst/>
                <a:latin typeface="Söhne"/>
              </a:rPr>
              <a:t>Cross-Validation</a:t>
            </a:r>
            <a:r>
              <a:rPr lang="lt-LT" b="1" i="0" dirty="0">
                <a:solidFill>
                  <a:srgbClr val="374151"/>
                </a:solidFill>
                <a:effectLst/>
                <a:latin typeface="Söhne"/>
              </a:rPr>
              <a:t>)</a:t>
            </a:r>
            <a:endParaRPr lang="lt-LT" b="0" i="0" dirty="0">
              <a:solidFill>
                <a:srgbClr val="374151"/>
              </a:solidFill>
              <a:effectLst/>
              <a:latin typeface="Söhne"/>
            </a:endParaRPr>
          </a:p>
          <a:p>
            <a:pPr algn="l"/>
            <a:r>
              <a:rPr lang="lt-LT" b="0" i="0" dirty="0">
                <a:solidFill>
                  <a:srgbClr val="374151"/>
                </a:solidFill>
                <a:effectLst/>
                <a:latin typeface="Söhne"/>
              </a:rPr>
              <a:t>Kryžminė patikra yra modelio vertinimo technika, kuri padeda mums tiksliau ir patikimiau įvertinti mašininio mokymosi modelio veikimą. Ji pagrįsta duomenų rinkinio padalijimu į kelias dalis arba “</a:t>
            </a:r>
            <a:r>
              <a:rPr lang="lt-LT" b="0" i="0" dirty="0" err="1">
                <a:solidFill>
                  <a:srgbClr val="374151"/>
                </a:solidFill>
                <a:effectLst/>
                <a:latin typeface="Söhne"/>
              </a:rPr>
              <a:t>foldus</a:t>
            </a:r>
            <a:r>
              <a:rPr lang="lt-LT" b="0" i="0" dirty="0">
                <a:solidFill>
                  <a:srgbClr val="374151"/>
                </a:solidFill>
                <a:effectLst/>
                <a:latin typeface="Söhne"/>
              </a:rPr>
              <a:t>". Modelis yra mokomas ir vertinamas kelis kartus, naudojant skirtingas šių </a:t>
            </a:r>
            <a:r>
              <a:rPr lang="lt-LT" b="0" i="0" dirty="0" err="1">
                <a:solidFill>
                  <a:srgbClr val="374151"/>
                </a:solidFill>
                <a:effectLst/>
                <a:latin typeface="Söhne"/>
              </a:rPr>
              <a:t>foldu</a:t>
            </a:r>
            <a:r>
              <a:rPr lang="lt-LT" b="0" i="0" dirty="0">
                <a:solidFill>
                  <a:srgbClr val="374151"/>
                </a:solidFill>
                <a:effectLst/>
                <a:latin typeface="Söhne"/>
              </a:rPr>
              <a:t> kombinacijas.</a:t>
            </a:r>
          </a:p>
          <a:p>
            <a:pPr algn="l"/>
            <a:r>
              <a:rPr lang="lt-LT" b="0" i="0" dirty="0">
                <a:solidFill>
                  <a:srgbClr val="374151"/>
                </a:solidFill>
                <a:effectLst/>
                <a:latin typeface="Söhne"/>
              </a:rPr>
              <a:t>Kiekvienos iteracijos metu gaunami veikimo rodikliai yra </a:t>
            </a:r>
            <a:r>
              <a:rPr lang="lt-LT" b="0" i="0" dirty="0" err="1">
                <a:solidFill>
                  <a:srgbClr val="374151"/>
                </a:solidFill>
                <a:effectLst/>
                <a:latin typeface="Söhne"/>
              </a:rPr>
              <a:t>vidurkinami</a:t>
            </a:r>
            <a:r>
              <a:rPr lang="lt-LT" b="0" i="0" dirty="0">
                <a:solidFill>
                  <a:srgbClr val="374151"/>
                </a:solidFill>
                <a:effectLst/>
                <a:latin typeface="Söhne"/>
              </a:rPr>
              <a:t>, suteikiant mums nuoseklesnį ir patikimesnį įvertinimą apie modelio veikimą ant nepažintų duomenų. Tai leidžia įvertinti, kaip modelis veiktų realioje aplinkoje, kai jis susiduria su naujais duomenimis.</a:t>
            </a:r>
          </a:p>
          <a:p>
            <a:pPr algn="l"/>
            <a:r>
              <a:rPr lang="lt-LT" b="0" i="0" dirty="0">
                <a:solidFill>
                  <a:srgbClr val="374151"/>
                </a:solidFill>
                <a:effectLst/>
                <a:latin typeface="Söhne"/>
              </a:rPr>
              <a:t>Kryžminės patikros pranašumas yra tas, kad ji mažina per didelio prisitaikymo riziką, nes modelis yra mokomas ir vertinamas naudojant skirtingas duomenų kombinacijas. Taip pat, kryžminė patikra gali būti naudinga, kai turite ribotą kiekį duomenų, nes ji leidžia maksimaliai išnaudoti turimus duomenis modelio vertinimui.</a:t>
            </a:r>
          </a:p>
          <a:p>
            <a:br>
              <a:rPr lang="en-GB" dirty="0"/>
            </a:br>
            <a:br>
              <a:rPr lang="en-GB" dirty="0"/>
            </a:br>
            <a:r>
              <a:rPr lang="en-GB" dirty="0"/>
              <a:t>[EN] Cross-validation is a model evaluation technique that helps us assess the performance of a machine learning model more accurately and reliably then other methods. It involves dividing the dataset into multiple subsets or "folds" and training and evaluating the model multiple times, using different combinations of these folds. By averaging the performance metrics of each iteration, cross-validation provides a more reliable estimate of the model's performance on unseen data.</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34</a:t>
            </a:fld>
            <a:endParaRPr lang="en-LV"/>
          </a:p>
        </p:txBody>
      </p:sp>
    </p:spTree>
    <p:extLst>
      <p:ext uri="{BB962C8B-B14F-4D97-AF65-F5344CB8AC3E}">
        <p14:creationId xmlns:p14="http://schemas.microsoft.com/office/powerpoint/2010/main" val="4079090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Kryžminės Patikros Tipai</a:t>
            </a:r>
            <a:endParaRPr lang="lt-LT" b="0" i="0" dirty="0">
              <a:solidFill>
                <a:srgbClr val="374151"/>
              </a:solidFill>
              <a:effectLst/>
              <a:latin typeface="Söhne"/>
            </a:endParaRPr>
          </a:p>
          <a:p>
            <a:pPr algn="l"/>
            <a:r>
              <a:rPr lang="lt-LT" b="0" i="0" dirty="0">
                <a:solidFill>
                  <a:srgbClr val="374151"/>
                </a:solidFill>
                <a:effectLst/>
                <a:latin typeface="Söhne"/>
              </a:rPr>
              <a:t>Yra įvairių kryžminės patikros metodų, bet vienas iš populiariausių yra </a:t>
            </a:r>
            <a:r>
              <a:rPr lang="lt-LT" b="0" i="0" dirty="0" err="1">
                <a:solidFill>
                  <a:srgbClr val="374151"/>
                </a:solidFill>
                <a:effectLst/>
                <a:latin typeface="Söhne"/>
              </a:rPr>
              <a:t>k-fold</a:t>
            </a:r>
            <a:r>
              <a:rPr lang="lt-LT" b="0" i="0" dirty="0">
                <a:solidFill>
                  <a:srgbClr val="374151"/>
                </a:solidFill>
                <a:effectLst/>
                <a:latin typeface="Söhne"/>
              </a:rPr>
              <a:t> kryžminė patikra.</a:t>
            </a:r>
          </a:p>
          <a:p>
            <a:pPr algn="l"/>
            <a:r>
              <a:rPr lang="lt-LT" b="1" i="0" dirty="0" err="1">
                <a:solidFill>
                  <a:srgbClr val="374151"/>
                </a:solidFill>
                <a:effectLst/>
                <a:latin typeface="Söhne"/>
              </a:rPr>
              <a:t>k-fold</a:t>
            </a:r>
            <a:r>
              <a:rPr lang="lt-LT" b="1" i="0" dirty="0">
                <a:solidFill>
                  <a:srgbClr val="374151"/>
                </a:solidFill>
                <a:effectLst/>
                <a:latin typeface="Söhne"/>
              </a:rPr>
              <a:t> Kryžminė Patikra</a:t>
            </a:r>
            <a:r>
              <a:rPr lang="lt-LT" b="0" i="0" dirty="0">
                <a:solidFill>
                  <a:srgbClr val="374151"/>
                </a:solidFill>
                <a:effectLst/>
                <a:latin typeface="Söhne"/>
              </a:rPr>
              <a:t>: Šiame metode duomenų rinkinys yra padalintas į '</a:t>
            </a:r>
            <a:r>
              <a:rPr lang="lt-LT" b="0" i="0" dirty="0" err="1">
                <a:solidFill>
                  <a:srgbClr val="374151"/>
                </a:solidFill>
                <a:effectLst/>
                <a:latin typeface="Söhne"/>
              </a:rPr>
              <a:t>k</a:t>
            </a:r>
            <a:r>
              <a:rPr lang="lt-LT" b="0" i="0" dirty="0">
                <a:solidFill>
                  <a:srgbClr val="374151"/>
                </a:solidFill>
                <a:effectLst/>
                <a:latin typeface="Söhne"/>
              </a:rPr>
              <a:t>' vienodo dydžio dalis, vadinamas </a:t>
            </a:r>
            <a:r>
              <a:rPr lang="lt-LT" b="0" i="0" dirty="0" err="1">
                <a:solidFill>
                  <a:srgbClr val="374151"/>
                </a:solidFill>
                <a:effectLst/>
                <a:latin typeface="Söhne"/>
              </a:rPr>
              <a:t>foldais</a:t>
            </a:r>
            <a:r>
              <a:rPr lang="lt-LT" b="0" i="0" dirty="0">
                <a:solidFill>
                  <a:srgbClr val="374151"/>
                </a:solidFill>
                <a:effectLst/>
                <a:latin typeface="Söhne"/>
              </a:rPr>
              <a:t>. Modelis yra mokomas ir vertinamas '</a:t>
            </a:r>
            <a:r>
              <a:rPr lang="lt-LT" b="0" i="0" dirty="0" err="1">
                <a:solidFill>
                  <a:srgbClr val="374151"/>
                </a:solidFill>
                <a:effectLst/>
                <a:latin typeface="Söhne"/>
              </a:rPr>
              <a:t>k</a:t>
            </a:r>
            <a:r>
              <a:rPr lang="lt-LT" b="0" i="0" dirty="0">
                <a:solidFill>
                  <a:srgbClr val="374151"/>
                </a:solidFill>
                <a:effectLst/>
                <a:latin typeface="Söhne"/>
              </a:rPr>
              <a:t>' kartų, kiekvieną kartą naudojant vieną iš </a:t>
            </a:r>
            <a:r>
              <a:rPr lang="lt-LT" b="0" i="0" dirty="0" err="1">
                <a:solidFill>
                  <a:srgbClr val="374151"/>
                </a:solidFill>
                <a:effectLst/>
                <a:latin typeface="Söhne"/>
              </a:rPr>
              <a:t>foldu</a:t>
            </a:r>
            <a:r>
              <a:rPr lang="lt-LT" b="0" i="0" dirty="0">
                <a:solidFill>
                  <a:srgbClr val="374151"/>
                </a:solidFill>
                <a:effectLst/>
                <a:latin typeface="Söhne"/>
              </a:rPr>
              <a:t> kaip testavimo rinkinį, o likusius 'k-1‘ </a:t>
            </a:r>
            <a:r>
              <a:rPr lang="lt-LT" b="0" i="0" dirty="0" err="1">
                <a:solidFill>
                  <a:srgbClr val="374151"/>
                </a:solidFill>
                <a:effectLst/>
                <a:latin typeface="Söhne"/>
              </a:rPr>
              <a:t>foldus</a:t>
            </a:r>
            <a:r>
              <a:rPr lang="lt-LT" b="0" i="0" dirty="0">
                <a:solidFill>
                  <a:srgbClr val="374151"/>
                </a:solidFill>
                <a:effectLst/>
                <a:latin typeface="Söhne"/>
              </a:rPr>
              <a:t> kaip mokymo rinkinį. Po visų iteracijų, veikimo rodikliai yra </a:t>
            </a:r>
            <a:r>
              <a:rPr lang="lt-LT" b="0" i="0" dirty="0" err="1">
                <a:solidFill>
                  <a:srgbClr val="374151"/>
                </a:solidFill>
                <a:effectLst/>
                <a:latin typeface="Söhne"/>
              </a:rPr>
              <a:t>vidurkinami</a:t>
            </a:r>
            <a:r>
              <a:rPr lang="lt-LT" b="0" i="0" dirty="0">
                <a:solidFill>
                  <a:srgbClr val="374151"/>
                </a:solidFill>
                <a:effectLst/>
                <a:latin typeface="Söhne"/>
              </a:rPr>
              <a:t>, siekiant gauti galutinį modelio vertinimą. Populiarūs '</a:t>
            </a:r>
            <a:r>
              <a:rPr lang="lt-LT" b="0" i="0" dirty="0" err="1">
                <a:solidFill>
                  <a:srgbClr val="374151"/>
                </a:solidFill>
                <a:effectLst/>
                <a:latin typeface="Söhne"/>
              </a:rPr>
              <a:t>k</a:t>
            </a:r>
            <a:r>
              <a:rPr lang="lt-LT" b="0" i="0" dirty="0">
                <a:solidFill>
                  <a:srgbClr val="374151"/>
                </a:solidFill>
                <a:effectLst/>
                <a:latin typeface="Söhne"/>
              </a:rPr>
              <a:t>' pasirinkimai yra 5 arba 10, kadangi šie skaičiai suteikia gerą pusiausvyrą tarp tikslumo ir skaičiavimo efektyvumo.</a:t>
            </a:r>
          </a:p>
          <a:p>
            <a:endParaRPr lang="en-GB" dirty="0"/>
          </a:p>
          <a:p>
            <a:endParaRPr lang="en-GB" dirty="0"/>
          </a:p>
          <a:p>
            <a:r>
              <a:rPr lang="en-GB" dirty="0"/>
              <a:t>[EN] There are different types of cross-validation methods </a:t>
            </a:r>
          </a:p>
          <a:p>
            <a:r>
              <a:rPr lang="en-GB" dirty="0"/>
              <a:t>In k-fold cross-validation, we divide the dataset into 'k' equally sized folds and train and evaluate the model 'k' times, each time with a different fold for the test set. Common choices for 'k' are 5 or 10, which provide a good balance between accuracy and computational efficiency.</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35</a:t>
            </a:fld>
            <a:endParaRPr lang="en-LV"/>
          </a:p>
        </p:txBody>
      </p:sp>
    </p:spTree>
    <p:extLst>
      <p:ext uri="{BB962C8B-B14F-4D97-AF65-F5344CB8AC3E}">
        <p14:creationId xmlns:p14="http://schemas.microsoft.com/office/powerpoint/2010/main" val="1531729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Kaip viskas atrodo k kryzmineje patikroje yra parodyta. Pirmos keturios eilutes yra naudojamos treniravimui pirmo karto.</a:t>
            </a:r>
          </a:p>
        </p:txBody>
      </p:sp>
      <p:sp>
        <p:nvSpPr>
          <p:cNvPr id="4" name="Slide Number Placeholder 3"/>
          <p:cNvSpPr>
            <a:spLocks noGrp="1"/>
          </p:cNvSpPr>
          <p:nvPr>
            <p:ph type="sldNum" sz="quarter" idx="5"/>
          </p:nvPr>
        </p:nvSpPr>
        <p:spPr/>
        <p:txBody>
          <a:bodyPr/>
          <a:lstStyle/>
          <a:p>
            <a:fld id="{58B5B331-3B16-3140-A26E-1882A4D37138}" type="slidenum">
              <a:rPr lang="en-LV" smtClean="0"/>
              <a:t>36</a:t>
            </a:fld>
            <a:endParaRPr lang="en-LV"/>
          </a:p>
        </p:txBody>
      </p:sp>
    </p:spTree>
    <p:extLst>
      <p:ext uri="{BB962C8B-B14F-4D97-AF65-F5344CB8AC3E}">
        <p14:creationId xmlns:p14="http://schemas.microsoft.com/office/powerpoint/2010/main" val="851080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Atlikus pirma karta tada antras foldas su dar keturiomis eilutemis naudojamas antram treniravimui.</a:t>
            </a:r>
          </a:p>
        </p:txBody>
      </p:sp>
      <p:sp>
        <p:nvSpPr>
          <p:cNvPr id="4" name="Slide Number Placeholder 3"/>
          <p:cNvSpPr>
            <a:spLocks noGrp="1"/>
          </p:cNvSpPr>
          <p:nvPr>
            <p:ph type="sldNum" sz="quarter" idx="5"/>
          </p:nvPr>
        </p:nvSpPr>
        <p:spPr/>
        <p:txBody>
          <a:bodyPr/>
          <a:lstStyle/>
          <a:p>
            <a:fld id="{58B5B331-3B16-3140-A26E-1882A4D37138}" type="slidenum">
              <a:rPr lang="en-LV" smtClean="0"/>
              <a:t>37</a:t>
            </a:fld>
            <a:endParaRPr lang="en-LV"/>
          </a:p>
        </p:txBody>
      </p:sp>
    </p:spTree>
    <p:extLst>
      <p:ext uri="{BB962C8B-B14F-4D97-AF65-F5344CB8AC3E}">
        <p14:creationId xmlns:p14="http://schemas.microsoft.com/office/powerpoint/2010/main" val="735237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LT" dirty="0"/>
              <a:t>ada treciam treniravimui naudojami vel kiti keturi duomenys ir galiausiai </a:t>
            </a:r>
          </a:p>
        </p:txBody>
      </p:sp>
      <p:sp>
        <p:nvSpPr>
          <p:cNvPr id="4" name="Slide Number Placeholder 3"/>
          <p:cNvSpPr>
            <a:spLocks noGrp="1"/>
          </p:cNvSpPr>
          <p:nvPr>
            <p:ph type="sldNum" sz="quarter" idx="5"/>
          </p:nvPr>
        </p:nvSpPr>
        <p:spPr/>
        <p:txBody>
          <a:bodyPr/>
          <a:lstStyle/>
          <a:p>
            <a:fld id="{58B5B331-3B16-3140-A26E-1882A4D37138}" type="slidenum">
              <a:rPr lang="en-LV" smtClean="0"/>
              <a:t>38</a:t>
            </a:fld>
            <a:endParaRPr lang="en-LV"/>
          </a:p>
        </p:txBody>
      </p:sp>
    </p:spTree>
    <p:extLst>
      <p:ext uri="{BB962C8B-B14F-4D97-AF65-F5344CB8AC3E}">
        <p14:creationId xmlns:p14="http://schemas.microsoft.com/office/powerpoint/2010/main" val="1848388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LT" dirty="0"/>
              <a:t>tliekame ketvirta kryzmine patikra and ketvirtu duomenu ir taip baigiame treniravima o tada</a:t>
            </a:r>
          </a:p>
        </p:txBody>
      </p:sp>
      <p:sp>
        <p:nvSpPr>
          <p:cNvPr id="4" name="Slide Number Placeholder 3"/>
          <p:cNvSpPr>
            <a:spLocks noGrp="1"/>
          </p:cNvSpPr>
          <p:nvPr>
            <p:ph type="sldNum" sz="quarter" idx="5"/>
          </p:nvPr>
        </p:nvSpPr>
        <p:spPr/>
        <p:txBody>
          <a:bodyPr/>
          <a:lstStyle/>
          <a:p>
            <a:fld id="{58B5B331-3B16-3140-A26E-1882A4D37138}" type="slidenum">
              <a:rPr lang="en-LV" smtClean="0"/>
              <a:t>39</a:t>
            </a:fld>
            <a:endParaRPr lang="en-LV"/>
          </a:p>
        </p:txBody>
      </p:sp>
    </p:spTree>
    <p:extLst>
      <p:ext uri="{BB962C8B-B14F-4D97-AF65-F5344CB8AC3E}">
        <p14:creationId xmlns:p14="http://schemas.microsoft.com/office/powerpoint/2010/main" val="301442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Kas yra mašininis mokymasis?</a:t>
            </a:r>
            <a:endParaRPr lang="lt-LT" b="0" i="0" dirty="0">
              <a:solidFill>
                <a:srgbClr val="374151"/>
              </a:solidFill>
              <a:effectLst/>
              <a:latin typeface="Söhne"/>
            </a:endParaRPr>
          </a:p>
          <a:p>
            <a:pPr algn="l"/>
            <a:r>
              <a:rPr lang="lt-LT" b="0" i="0" dirty="0">
                <a:solidFill>
                  <a:srgbClr val="374151"/>
                </a:solidFill>
                <a:effectLst/>
                <a:latin typeface="Söhne"/>
              </a:rPr>
              <a:t>Mašininis mokymasis yra dirbtinio intelekto sritis, kurioje didžiausias dėmesys skiriamas algoritmų ir modelių kūrimui, leidžiantiems kompiuteriams mokytis iš duomenų ir pagal juos daryti prognozes arba priimti sprendimus. Svarbu pažymėti, kad šios sistemos neapsiriboja tik iš anksto nustatytomis taisyklėmis. Vietoj to, mašinos tobulina savo veikimą atliekamoje užduotyje nemokėdamos iš </a:t>
            </a:r>
            <a:r>
              <a:rPr lang="lt-LT" b="0" i="0" dirty="0" err="1">
                <a:solidFill>
                  <a:srgbClr val="374151"/>
                </a:solidFill>
                <a:effectLst/>
                <a:latin typeface="Söhne"/>
              </a:rPr>
              <a:t>išanksto</a:t>
            </a:r>
            <a:r>
              <a:rPr lang="lt-LT" b="0" i="0" dirty="0">
                <a:solidFill>
                  <a:srgbClr val="374151"/>
                </a:solidFill>
                <a:effectLst/>
                <a:latin typeface="Söhne"/>
              </a:rPr>
              <a:t> programuotų instrukcijų, o </a:t>
            </a:r>
            <a:r>
              <a:rPr lang="lt-LT" b="0" i="0" dirty="0" err="1">
                <a:solidFill>
                  <a:srgbClr val="374151"/>
                </a:solidFill>
                <a:effectLst/>
                <a:latin typeface="Söhne"/>
              </a:rPr>
              <a:t>mokydamosis</a:t>
            </a:r>
            <a:r>
              <a:rPr lang="lt-LT" b="0" i="0" dirty="0">
                <a:solidFill>
                  <a:srgbClr val="374151"/>
                </a:solidFill>
                <a:effectLst/>
                <a:latin typeface="Söhne"/>
              </a:rPr>
              <a:t> iš pavyzdžių ir patirties.</a:t>
            </a:r>
          </a:p>
          <a:p>
            <a:pPr algn="l"/>
            <a:endParaRPr lang="lt-LT" b="0" i="0" dirty="0">
              <a:solidFill>
                <a:srgbClr val="374151"/>
              </a:solidFill>
              <a:effectLst/>
              <a:latin typeface="Söhne"/>
            </a:endParaRPr>
          </a:p>
          <a:p>
            <a:pPr algn="l"/>
            <a:r>
              <a:rPr lang="lt-LT" b="1" i="0" dirty="0">
                <a:solidFill>
                  <a:srgbClr val="374151"/>
                </a:solidFill>
                <a:effectLst/>
                <a:latin typeface="Söhne"/>
              </a:rPr>
              <a:t>Mašininio mokymosi svarba dirbtiniame intelekte</a:t>
            </a:r>
            <a:endParaRPr lang="lt-LT" b="0" i="0" dirty="0">
              <a:solidFill>
                <a:srgbClr val="374151"/>
              </a:solidFill>
              <a:effectLst/>
              <a:latin typeface="Söhne"/>
            </a:endParaRPr>
          </a:p>
          <a:p>
            <a:pPr algn="l"/>
            <a:r>
              <a:rPr lang="lt-LT" b="0" i="0" dirty="0">
                <a:solidFill>
                  <a:srgbClr val="374151"/>
                </a:solidFill>
                <a:effectLst/>
                <a:latin typeface="Söhne"/>
              </a:rPr>
              <a:t>Mašininis mokymasis yra vienas iš pagrindinių dirbtinio intelekto ramsčių. Jis leidžia mašinoms suprasti, analizuoti ir bendrauti su aplinkiniu pasauliu. Dėl galimybės apdoroti milžiniškus duomenų kiekius, mašininio mokymosi algoritmai gali atpažinti įvairius modelius, išgauti vertingas žinias ir daryti prognozes, kurios padeda geriau priimti sprendimus įvairiose srityse.</a:t>
            </a:r>
          </a:p>
          <a:p>
            <a:pPr algn="l"/>
            <a:r>
              <a:rPr lang="lt-LT" b="0" i="0" dirty="0">
                <a:solidFill>
                  <a:srgbClr val="374151"/>
                </a:solidFill>
                <a:effectLst/>
                <a:latin typeface="Söhne"/>
              </a:rPr>
              <a:t>Viso to dėka mašininis mokymasis įgalina technologijas, kurios gali savarankiškai mokytis ir tobulėti, todėl ši sritis yra gyvybiškai svarbi kurdama dirbtinio intelekto sistemas, kurios yra veiksmingos, adaptuojamos ir efektyvios.</a:t>
            </a:r>
          </a:p>
          <a:p>
            <a:endParaRPr lang="en-GB" dirty="0">
              <a:effectLst/>
            </a:endParaRPr>
          </a:p>
          <a:p>
            <a:r>
              <a:rPr lang="en-GB" dirty="0" err="1">
                <a:effectLst/>
              </a:rPr>
              <a:t>Dabar</a:t>
            </a:r>
            <a:r>
              <a:rPr lang="en-GB" dirty="0">
                <a:effectLst/>
              </a:rPr>
              <a:t> </a:t>
            </a:r>
            <a:r>
              <a:rPr lang="en-GB" dirty="0" err="1">
                <a:effectLst/>
              </a:rPr>
              <a:t>pažiūrėsime</a:t>
            </a:r>
            <a:r>
              <a:rPr lang="en-GB" dirty="0">
                <a:effectLst/>
              </a:rPr>
              <a:t> </a:t>
            </a:r>
            <a:r>
              <a:rPr lang="en-GB" dirty="0" err="1">
                <a:effectLst/>
              </a:rPr>
              <a:t>į</a:t>
            </a:r>
            <a:r>
              <a:rPr lang="en-GB" dirty="0">
                <a:effectLst/>
              </a:rPr>
              <a:t> ()</a:t>
            </a:r>
          </a:p>
          <a:p>
            <a:endParaRPr lang="en-GB" dirty="0">
              <a:effectLst/>
            </a:endParaRPr>
          </a:p>
          <a:p>
            <a:pPr algn="l"/>
            <a:r>
              <a:rPr lang="en-GB" dirty="0">
                <a:effectLst/>
              </a:rPr>
              <a:t>[EN] Machine Learning is a subfield of Artificial Intelligence that focuses on creating algorithms and models that enable computers to learn from and make predictions or decisions based on data. It allows machines to improve their performance on a specific task without being explicitly programmed, but rather by learning from examples and experience.</a:t>
            </a:r>
          </a:p>
          <a:p>
            <a:pPr algn="l"/>
            <a:r>
              <a:rPr lang="en-GB" dirty="0">
                <a:effectLst/>
              </a:rPr>
              <a:t> </a:t>
            </a:r>
          </a:p>
          <a:p>
            <a:pPr algn="l"/>
            <a:r>
              <a:rPr lang="en-GB" dirty="0">
                <a:effectLst/>
              </a:rPr>
              <a:t>b. Importance of Machine Learning in AI</a:t>
            </a:r>
          </a:p>
          <a:p>
            <a:pPr algn="l"/>
            <a:r>
              <a:rPr lang="en-GB" dirty="0">
                <a:effectLst/>
              </a:rPr>
              <a:t>In the context of AI, Machine Learning plays a crucial role as it provides a means for machines to understand, </a:t>
            </a:r>
            <a:r>
              <a:rPr lang="en-GB" dirty="0" err="1">
                <a:effectLst/>
              </a:rPr>
              <a:t>analyze</a:t>
            </a:r>
            <a:r>
              <a:rPr lang="en-GB" dirty="0">
                <a:effectLst/>
              </a:rPr>
              <a:t>, and interact with the world around them. By processing large amounts of data, Machine Learning algorithms can identify patterns, extract valuable insights, and make predictions that contribute to better decision-making across various domains.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a:t>
            </a:fld>
            <a:endParaRPr lang="en-LV"/>
          </a:p>
        </p:txBody>
      </p:sp>
    </p:spTree>
    <p:extLst>
      <p:ext uri="{BB962C8B-B14F-4D97-AF65-F5344CB8AC3E}">
        <p14:creationId xmlns:p14="http://schemas.microsoft.com/office/powerpoint/2010/main" val="2602038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Vienas foldas su dvejomis eilutemis yra naudojams testavimui kai pries tai keturi foldai buvo suvidurkinti. Toliau ()</a:t>
            </a:r>
          </a:p>
        </p:txBody>
      </p:sp>
      <p:sp>
        <p:nvSpPr>
          <p:cNvPr id="4" name="Slide Number Placeholder 3"/>
          <p:cNvSpPr>
            <a:spLocks noGrp="1"/>
          </p:cNvSpPr>
          <p:nvPr>
            <p:ph type="sldNum" sz="quarter" idx="5"/>
          </p:nvPr>
        </p:nvSpPr>
        <p:spPr/>
        <p:txBody>
          <a:bodyPr/>
          <a:lstStyle/>
          <a:p>
            <a:fld id="{58B5B331-3B16-3140-A26E-1882A4D37138}" type="slidenum">
              <a:rPr lang="en-LV" smtClean="0"/>
              <a:t>40</a:t>
            </a:fld>
            <a:endParaRPr lang="en-LV"/>
          </a:p>
        </p:txBody>
      </p:sp>
    </p:spTree>
    <p:extLst>
      <p:ext uri="{BB962C8B-B14F-4D97-AF65-F5344CB8AC3E}">
        <p14:creationId xmlns:p14="http://schemas.microsoft.com/office/powerpoint/2010/main" val="2233018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en-GB" dirty="0" err="1"/>
              <a:t>Turime</a:t>
            </a:r>
            <a:r>
              <a:rPr lang="en-GB" dirty="0"/>
              <a:t> </a:t>
            </a:r>
            <a:r>
              <a:rPr lang="lt-LT" b="1" i="0" dirty="0">
                <a:solidFill>
                  <a:srgbClr val="374151"/>
                </a:solidFill>
                <a:effectLst/>
                <a:latin typeface="Söhne"/>
              </a:rPr>
              <a:t>kryžminės Patikros Tipus</a:t>
            </a:r>
            <a:endParaRPr lang="lt-LT" b="0" i="0" dirty="0">
              <a:solidFill>
                <a:srgbClr val="374151"/>
              </a:solidFill>
              <a:effectLst/>
              <a:latin typeface="Söhne"/>
            </a:endParaRPr>
          </a:p>
          <a:p>
            <a:pPr algn="l"/>
            <a:r>
              <a:rPr lang="lt-LT" b="0" i="0" dirty="0">
                <a:solidFill>
                  <a:srgbClr val="374151"/>
                </a:solidFill>
                <a:effectLst/>
                <a:latin typeface="Söhne"/>
              </a:rPr>
              <a:t>Vienas specifinis kryžminės patikros metodas yra "</a:t>
            </a:r>
            <a:r>
              <a:rPr lang="lt-LT" b="0" i="0" dirty="0" err="1">
                <a:solidFill>
                  <a:srgbClr val="374151"/>
                </a:solidFill>
                <a:effectLst/>
                <a:latin typeface="Söhne"/>
              </a:rPr>
              <a:t>Leave-one-out</a:t>
            </a:r>
            <a:r>
              <a:rPr lang="lt-LT" b="0" i="0" dirty="0">
                <a:solidFill>
                  <a:srgbClr val="374151"/>
                </a:solidFill>
                <a:effectLst/>
                <a:latin typeface="Söhne"/>
              </a:rPr>
              <a:t>" (Palik vieną) kryžminė patikra.</a:t>
            </a:r>
          </a:p>
          <a:p>
            <a:pPr algn="l"/>
            <a:r>
              <a:rPr lang="lt-LT" b="1" i="0" dirty="0" err="1">
                <a:solidFill>
                  <a:srgbClr val="374151"/>
                </a:solidFill>
                <a:effectLst/>
                <a:latin typeface="Söhne"/>
              </a:rPr>
              <a:t>Leave-one-out</a:t>
            </a:r>
            <a:r>
              <a:rPr lang="lt-LT" b="1" i="0" dirty="0">
                <a:solidFill>
                  <a:srgbClr val="374151"/>
                </a:solidFill>
                <a:effectLst/>
                <a:latin typeface="Söhne"/>
              </a:rPr>
              <a:t> Kryžminė Patikra</a:t>
            </a:r>
            <a:r>
              <a:rPr lang="lt-LT" b="0" i="0" dirty="0">
                <a:solidFill>
                  <a:srgbClr val="374151"/>
                </a:solidFill>
                <a:effectLst/>
                <a:latin typeface="Söhne"/>
              </a:rPr>
              <a:t>: Tai yra specialus </a:t>
            </a:r>
            <a:r>
              <a:rPr lang="lt-LT" b="0" i="0" dirty="0" err="1">
                <a:solidFill>
                  <a:srgbClr val="374151"/>
                </a:solidFill>
                <a:effectLst/>
                <a:latin typeface="Söhne"/>
              </a:rPr>
              <a:t>k-fold</a:t>
            </a:r>
            <a:r>
              <a:rPr lang="lt-LT" b="0" i="0" dirty="0">
                <a:solidFill>
                  <a:srgbClr val="374151"/>
                </a:solidFill>
                <a:effectLst/>
                <a:latin typeface="Söhne"/>
              </a:rPr>
              <a:t> kryžminės patikros atvejis, kur '</a:t>
            </a:r>
            <a:r>
              <a:rPr lang="lt-LT" b="0" i="0" dirty="0" err="1">
                <a:solidFill>
                  <a:srgbClr val="374151"/>
                </a:solidFill>
                <a:effectLst/>
                <a:latin typeface="Söhne"/>
              </a:rPr>
              <a:t>k</a:t>
            </a:r>
            <a:r>
              <a:rPr lang="lt-LT" b="0" i="0" dirty="0">
                <a:solidFill>
                  <a:srgbClr val="374151"/>
                </a:solidFill>
                <a:effectLst/>
                <a:latin typeface="Söhne"/>
              </a:rPr>
              <a:t>' lygus duomenų rinkinio įrašų (eilučių) skaičiui. Kiekvienoje iteracijoje viena eilė naudojama kaip testavimo rinkinys, o visi likę įrašai tampa mokymo/treniravimo rinkiniu. Nors šis metodas yra labai intensyvus, jis suteikia labai nešališką modelio veikimo įvertinimą, ypač mažiems duomenų rinkiniams.</a:t>
            </a:r>
          </a:p>
          <a:p>
            <a:endParaRPr lang="en-GB" dirty="0"/>
          </a:p>
          <a:p>
            <a:endParaRPr lang="en-GB" dirty="0"/>
          </a:p>
          <a:p>
            <a:r>
              <a:rPr lang="en-GB" dirty="0"/>
              <a:t>[EN] Leave-one-out cross-validation is a special case of k-fold cross-validation, where 'k' equals the number of instances in the dataset. In this method, each instance is used as a test set once, providing a highly unbiased evaluation.</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41</a:t>
            </a:fld>
            <a:endParaRPr lang="en-LV"/>
          </a:p>
        </p:txBody>
      </p:sp>
    </p:spTree>
    <p:extLst>
      <p:ext uri="{BB962C8B-B14F-4D97-AF65-F5344CB8AC3E}">
        <p14:creationId xmlns:p14="http://schemas.microsoft.com/office/powerpoint/2010/main" val="4051531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Pirma eilute yra naudojama testavimui, kai kitos mokymui.</a:t>
            </a:r>
          </a:p>
        </p:txBody>
      </p:sp>
      <p:sp>
        <p:nvSpPr>
          <p:cNvPr id="4" name="Slide Number Placeholder 3"/>
          <p:cNvSpPr>
            <a:spLocks noGrp="1"/>
          </p:cNvSpPr>
          <p:nvPr>
            <p:ph type="sldNum" sz="quarter" idx="5"/>
          </p:nvPr>
        </p:nvSpPr>
        <p:spPr/>
        <p:txBody>
          <a:bodyPr/>
          <a:lstStyle/>
          <a:p>
            <a:fld id="{58B5B331-3B16-3140-A26E-1882A4D37138}" type="slidenum">
              <a:rPr lang="en-LV" smtClean="0"/>
              <a:t>42</a:t>
            </a:fld>
            <a:endParaRPr lang="en-LV"/>
          </a:p>
        </p:txBody>
      </p:sp>
    </p:spTree>
    <p:extLst>
      <p:ext uri="{BB962C8B-B14F-4D97-AF65-F5344CB8AC3E}">
        <p14:creationId xmlns:p14="http://schemas.microsoft.com/office/powerpoint/2010/main" val="2961827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Atitinkamai cia antra eilute yra naudojama testavimui, kai kitos mokymui.</a:t>
            </a:r>
          </a:p>
        </p:txBody>
      </p:sp>
      <p:sp>
        <p:nvSpPr>
          <p:cNvPr id="4" name="Slide Number Placeholder 3"/>
          <p:cNvSpPr>
            <a:spLocks noGrp="1"/>
          </p:cNvSpPr>
          <p:nvPr>
            <p:ph type="sldNum" sz="quarter" idx="5"/>
          </p:nvPr>
        </p:nvSpPr>
        <p:spPr/>
        <p:txBody>
          <a:bodyPr/>
          <a:lstStyle/>
          <a:p>
            <a:fld id="{58B5B331-3B16-3140-A26E-1882A4D37138}" type="slidenum">
              <a:rPr lang="en-LV" smtClean="0"/>
              <a:t>43</a:t>
            </a:fld>
            <a:endParaRPr lang="en-LV"/>
          </a:p>
        </p:txBody>
      </p:sp>
    </p:spTree>
    <p:extLst>
      <p:ext uri="{BB962C8B-B14F-4D97-AF65-F5344CB8AC3E}">
        <p14:creationId xmlns:p14="http://schemas.microsoft.com/office/powerpoint/2010/main" val="15676011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O cia trecia testavimui, kai kitos treniravimui/mokymui ir galiausiai ()</a:t>
            </a:r>
          </a:p>
        </p:txBody>
      </p:sp>
      <p:sp>
        <p:nvSpPr>
          <p:cNvPr id="4" name="Slide Number Placeholder 3"/>
          <p:cNvSpPr>
            <a:spLocks noGrp="1"/>
          </p:cNvSpPr>
          <p:nvPr>
            <p:ph type="sldNum" sz="quarter" idx="5"/>
          </p:nvPr>
        </p:nvSpPr>
        <p:spPr/>
        <p:txBody>
          <a:bodyPr/>
          <a:lstStyle/>
          <a:p>
            <a:fld id="{58B5B331-3B16-3140-A26E-1882A4D37138}" type="slidenum">
              <a:rPr lang="en-LV" smtClean="0"/>
              <a:t>44</a:t>
            </a:fld>
            <a:endParaRPr lang="en-LV"/>
          </a:p>
        </p:txBody>
      </p:sp>
    </p:spTree>
    <p:extLst>
      <p:ext uri="{BB962C8B-B14F-4D97-AF65-F5344CB8AC3E}">
        <p14:creationId xmlns:p14="http://schemas.microsoft.com/office/powerpoint/2010/main" val="1789447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Cia turime kur ketvirta naudojama testavimui, kai kitos mokymui.</a:t>
            </a:r>
          </a:p>
        </p:txBody>
      </p:sp>
      <p:sp>
        <p:nvSpPr>
          <p:cNvPr id="4" name="Slide Number Placeholder 3"/>
          <p:cNvSpPr>
            <a:spLocks noGrp="1"/>
          </p:cNvSpPr>
          <p:nvPr>
            <p:ph type="sldNum" sz="quarter" idx="5"/>
          </p:nvPr>
        </p:nvSpPr>
        <p:spPr/>
        <p:txBody>
          <a:bodyPr/>
          <a:lstStyle/>
          <a:p>
            <a:fld id="{58B5B331-3B16-3140-A26E-1882A4D37138}" type="slidenum">
              <a:rPr lang="en-LV" smtClean="0"/>
              <a:t>45</a:t>
            </a:fld>
            <a:endParaRPr lang="en-LV"/>
          </a:p>
        </p:txBody>
      </p:sp>
    </p:spTree>
    <p:extLst>
      <p:ext uri="{BB962C8B-B14F-4D97-AF65-F5344CB8AC3E}">
        <p14:creationId xmlns:p14="http://schemas.microsoft.com/office/powerpoint/2010/main" val="8475082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en-GB" dirty="0" err="1"/>
              <a:t>Ir</a:t>
            </a:r>
            <a:r>
              <a:rPr lang="en-GB" dirty="0"/>
              <a:t> </a:t>
            </a:r>
            <a:r>
              <a:rPr lang="en-GB" dirty="0" err="1"/>
              <a:t>dabar</a:t>
            </a:r>
            <a:r>
              <a:rPr lang="en-GB" dirty="0"/>
              <a:t> </a:t>
            </a:r>
            <a:r>
              <a:rPr lang="en-GB" dirty="0" err="1"/>
              <a:t>pakalbekime</a:t>
            </a:r>
            <a:r>
              <a:rPr lang="en-GB" dirty="0"/>
              <a:t> </a:t>
            </a:r>
            <a:r>
              <a:rPr lang="en-GB" dirty="0" err="1"/>
              <a:t>apie</a:t>
            </a:r>
            <a:r>
              <a:rPr lang="en-GB" dirty="0"/>
              <a:t> </a:t>
            </a:r>
            <a:r>
              <a:rPr lang="en-GB" dirty="0" err="1"/>
              <a:t>kryzmines</a:t>
            </a:r>
            <a:r>
              <a:rPr lang="en-GB" dirty="0"/>
              <a:t> </a:t>
            </a:r>
            <a:r>
              <a:rPr lang="en-GB" dirty="0" err="1"/>
              <a:t>patikros</a:t>
            </a:r>
            <a:r>
              <a:rPr lang="en-GB" dirty="0"/>
              <a:t> </a:t>
            </a:r>
            <a:r>
              <a:rPr lang="en-GB" dirty="0" err="1"/>
              <a:t>privalumus</a:t>
            </a:r>
            <a:endParaRPr lang="en-GB" b="1" i="0" dirty="0">
              <a:solidFill>
                <a:srgbClr val="374151"/>
              </a:solidFill>
              <a:effectLst/>
              <a:latin typeface="Söhne"/>
            </a:endParaRPr>
          </a:p>
          <a:p>
            <a:pPr algn="l"/>
            <a:r>
              <a:rPr lang="lt-LT" b="1" i="0" dirty="0">
                <a:solidFill>
                  <a:srgbClr val="374151"/>
                </a:solidFill>
                <a:effectLst/>
                <a:latin typeface="Söhne"/>
              </a:rPr>
              <a:t>Kryžminės Patikros Privalumai</a:t>
            </a:r>
            <a:endParaRPr lang="lt-LT" b="0" i="0" dirty="0">
              <a:solidFill>
                <a:srgbClr val="374151"/>
              </a:solidFill>
              <a:effectLst/>
              <a:latin typeface="Söhne"/>
            </a:endParaRPr>
          </a:p>
          <a:p>
            <a:pPr algn="l"/>
            <a:r>
              <a:rPr lang="lt-LT" b="0" i="0" dirty="0">
                <a:solidFill>
                  <a:srgbClr val="374151"/>
                </a:solidFill>
                <a:effectLst/>
                <a:latin typeface="Söhne"/>
              </a:rPr>
              <a:t>Kryžminė patikra padeda mažinti per didelio prisitaikymo (</a:t>
            </a:r>
            <a:r>
              <a:rPr lang="lt-LT" b="0" i="0" dirty="0" err="1">
                <a:solidFill>
                  <a:srgbClr val="374151"/>
                </a:solidFill>
                <a:effectLst/>
                <a:latin typeface="Söhne"/>
              </a:rPr>
              <a:t>overfitting</a:t>
            </a:r>
            <a:r>
              <a:rPr lang="lt-LT" b="0" i="0" dirty="0">
                <a:solidFill>
                  <a:srgbClr val="374151"/>
                </a:solidFill>
                <a:effectLst/>
                <a:latin typeface="Söhne"/>
              </a:rPr>
              <a:t>) riziką ir teikia patikimesnį modelio veikimo, naudojant naujus, dar nematytus duomenis, įvertinimą. Šis metodas leidžia naudoti visą duomenų rinkinį tiek mokymui, tiek įvertinimui, užtikrinant, kad modelis būtų veiksmingas įvairiems atvejams ir mažinant tikimybę įvesti nuolatines paklaidas dėl duomenų padalijimo. Kryžminė patikra taip pat suteikia gilesnį supratimą apie modelio veikimą, nes ji teikia informaciją apie modelio prognozių kintamumą ir stabilumą skirtinguose duomenų poaibiuose. Tai yra dėl to, kad veikimo matavimai yra </a:t>
            </a:r>
            <a:r>
              <a:rPr lang="lt-LT" b="0" i="0" dirty="0" err="1">
                <a:solidFill>
                  <a:srgbClr val="374151"/>
                </a:solidFill>
                <a:effectLst/>
                <a:latin typeface="Söhne"/>
              </a:rPr>
              <a:t>vidurkinami</a:t>
            </a:r>
            <a:r>
              <a:rPr lang="lt-LT" b="0" i="0" dirty="0">
                <a:solidFill>
                  <a:srgbClr val="374151"/>
                </a:solidFill>
                <a:effectLst/>
                <a:latin typeface="Söhne"/>
              </a:rPr>
              <a:t> per visas iteracijas.</a:t>
            </a:r>
          </a:p>
          <a:p>
            <a:endParaRPr lang="en-GB" dirty="0"/>
          </a:p>
          <a:p>
            <a:endParaRPr lang="en-GB" dirty="0"/>
          </a:p>
          <a:p>
            <a:r>
              <a:rPr lang="en-GB" dirty="0"/>
              <a:t>[EN] Cross-validation offers several benefits. It reduces the risk of overfitting and provides a more reliable estimate of the model's performance on unseen data. Cross-validation utilizes the entire dataset for both training and evaluation, thereby reducing the likelihood of introducing biases due to data splitting. It also allows for a better understanding of the model's performance variability and stability across different subsets of the data, as the performance metrics are averaged across all iterations.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46</a:t>
            </a:fld>
            <a:endParaRPr lang="en-LV"/>
          </a:p>
        </p:txBody>
      </p:sp>
    </p:spTree>
    <p:extLst>
      <p:ext uri="{BB962C8B-B14F-4D97-AF65-F5344CB8AC3E}">
        <p14:creationId xmlns:p14="http://schemas.microsoft.com/office/powerpoint/2010/main" val="1385731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[LT] </a:t>
            </a:r>
            <a:r>
              <a:rPr lang="en-GB" dirty="0" err="1"/>
              <a:t>Dabar</a:t>
            </a:r>
            <a:r>
              <a:rPr lang="en-GB" dirty="0"/>
              <a:t> </a:t>
            </a:r>
            <a:r>
              <a:rPr lang="en-GB" dirty="0" err="1"/>
              <a:t>mes</a:t>
            </a:r>
            <a:r>
              <a:rPr lang="en-GB" dirty="0"/>
              <a:t> </a:t>
            </a:r>
            <a:r>
              <a:rPr lang="en-GB" dirty="0" err="1"/>
              <a:t>pakalbesime</a:t>
            </a:r>
            <a:r>
              <a:rPr lang="en-GB" dirty="0"/>
              <a:t> ape </a:t>
            </a:r>
            <a:r>
              <a:rPr lang="en-GB" dirty="0" err="1"/>
              <a:t>klasifikacijos</a:t>
            </a:r>
            <a:r>
              <a:rPr lang="en-GB" dirty="0"/>
              <a:t> </a:t>
            </a:r>
            <a:r>
              <a:rPr lang="en-GB" dirty="0" err="1"/>
              <a:t>metodu</a:t>
            </a:r>
            <a:r>
              <a:rPr lang="en-GB" dirty="0"/>
              <a:t> </a:t>
            </a:r>
            <a:r>
              <a:rPr lang="en-GB" dirty="0" err="1"/>
              <a:t>metrikas</a:t>
            </a:r>
            <a:r>
              <a:rPr lang="en-GB" dirty="0"/>
              <a:t> </a:t>
            </a:r>
            <a:r>
              <a:rPr lang="en-GB" dirty="0" err="1"/>
              <a:t>tokias</a:t>
            </a:r>
            <a:r>
              <a:rPr lang="en-GB" dirty="0"/>
              <a:t> </a:t>
            </a:r>
            <a:r>
              <a:rPr lang="en-GB" dirty="0" err="1"/>
              <a:t>kaip</a:t>
            </a:r>
            <a:r>
              <a:rPr lang="en-GB" dirty="0"/>
              <a:t> AUC-ROC, F1-Score, precision, accuracy, recall </a:t>
            </a:r>
            <a:r>
              <a:rPr lang="en-GB" dirty="0" err="1"/>
              <a:t>ir</a:t>
            </a:r>
            <a:r>
              <a:rPr lang="en-GB" dirty="0"/>
              <a:t> confusion matrix </a:t>
            </a:r>
            <a:r>
              <a:rPr lang="en-GB" dirty="0" err="1"/>
              <a:t>arba</a:t>
            </a:r>
            <a:r>
              <a:rPr lang="en-GB" dirty="0"/>
              <a:t> </a:t>
            </a:r>
            <a:r>
              <a:rPr lang="en-GB" dirty="0" err="1"/>
              <a:t>supainiojimo</a:t>
            </a:r>
            <a:r>
              <a:rPr lang="en-GB" dirty="0"/>
              <a:t> </a:t>
            </a:r>
            <a:r>
              <a:rPr lang="en-GB" dirty="0" err="1"/>
              <a:t>matrica</a:t>
            </a:r>
            <a:r>
              <a:rPr lang="en-GB" dirty="0"/>
              <a:t>()</a:t>
            </a:r>
          </a:p>
          <a:p>
            <a:endParaRPr lang="en-GB" dirty="0"/>
          </a:p>
          <a:p>
            <a:r>
              <a:rPr lang="en-GB" dirty="0"/>
              <a:t>[EN] we will discuss various metrics used to evaluate the performance of classification models, including the confusion matrix, accuracy, precision, recall, and F1-score. We will also briefly touch upon the Area Under the Receiver Operating Characteristic Curve, or AUC-ROC.</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47</a:t>
            </a:fld>
            <a:endParaRPr lang="en-LV"/>
          </a:p>
        </p:txBody>
      </p:sp>
    </p:spTree>
    <p:extLst>
      <p:ext uri="{BB962C8B-B14F-4D97-AF65-F5344CB8AC3E}">
        <p14:creationId xmlns:p14="http://schemas.microsoft.com/office/powerpoint/2010/main" val="3199959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6E6E6"/>
                </a:solidFill>
                <a:effectLst/>
                <a:latin typeface="Segoe UI" panose="020B0502040204020203" pitchFamily="34" charset="0"/>
              </a:rPr>
              <a:t>[LT] </a:t>
            </a:r>
            <a:r>
              <a:rPr lang="lt-LT" b="0" i="0" dirty="0">
                <a:solidFill>
                  <a:srgbClr val="374151"/>
                </a:solidFill>
                <a:effectLst/>
                <a:latin typeface="Söhne"/>
              </a:rPr>
              <a:t>Supainiojimo matrica yra lentelė, kurioje pateikiamas teisingai teigiamų (TP), teisingai neigiamų (TN), klaidingai teigiamų (FP) ir klaidingai neigiamų (FN) prognozių skaičius, atliktas klasifikavimo modelio. Ši matrica palygina prognozuojamas etiketes su tikrosiomis etiketėmis ir yra naudinga priemonė vizualizuoti ir suprasti modelio veikimą.</a:t>
            </a:r>
          </a:p>
          <a:p>
            <a:pPr algn="l"/>
            <a:r>
              <a:rPr lang="lt-LT" b="0" i="0" dirty="0">
                <a:solidFill>
                  <a:srgbClr val="374151"/>
                </a:solidFill>
                <a:effectLst/>
                <a:latin typeface="Söhne"/>
              </a:rPr>
              <a:t>Teisingai Teigiamas (TP): Modelis prognozuoja, kad pacientas serga diabetu, ir pacientas iš tikrųjų serga diabetu. Klaidingai Teigiamas (FP): Modelis prognozuoja, kad pacientas serga diabetu, tačiau pacientas iš tikrųjų neserga diabetu. Klaidingai Neigiamas (FN): Modelis prognozuoja, kad pacientas neserga diabetu, tačiau pacientas iš tikrųjų serga diabetu. Teisingai Neigiamas (TN): Modelis prognozuoja, kad pacientas neserga diabetu, ir pacientas iš tikrųjų neserga diabetu.</a:t>
            </a:r>
          </a:p>
          <a:p>
            <a:pPr algn="l"/>
            <a:r>
              <a:rPr lang="lt-LT" b="0" i="0" dirty="0" err="1">
                <a:solidFill>
                  <a:srgbClr val="374151"/>
                </a:solidFill>
                <a:effectLst/>
                <a:latin typeface="Söhne"/>
              </a:rPr>
              <a:t>Daugiaklasės</a:t>
            </a:r>
            <a:r>
              <a:rPr lang="lt-LT" b="0" i="0" dirty="0">
                <a:solidFill>
                  <a:srgbClr val="374151"/>
                </a:solidFill>
                <a:effectLst/>
                <a:latin typeface="Söhne"/>
              </a:rPr>
              <a:t> klasifikacijos modeliuose (kai galimos daugiau nei dvi klasės) taikomas tas pats metodas kiekvienos galimos tikrųjų ir prognozuojamų reikšmių kombinacijų skaičiavimui – taigi, modelis su trimis galimomis klasėmis rezultatuose duotų 3x3 matricą, kurioje įstrižai būtų langeliai, kuriuose sutampa prognozuotos ir tikrosios etiketės.</a:t>
            </a:r>
          </a:p>
          <a:p>
            <a:br>
              <a:rPr lang="lt-LT" dirty="0"/>
            </a:br>
            <a:endParaRPr lang="en-GB" b="0" i="0" dirty="0">
              <a:solidFill>
                <a:srgbClr val="E6E6E6"/>
              </a:solidFill>
              <a:effectLst/>
              <a:latin typeface="Segoe UI" panose="020B0502040204020203" pitchFamily="34" charset="0"/>
            </a:endParaRPr>
          </a:p>
          <a:p>
            <a:pPr algn="l">
              <a:buFont typeface="Arial" panose="020B0604020202020204" pitchFamily="34" charset="0"/>
              <a:buNone/>
            </a:pPr>
            <a:endParaRPr lang="en-GB" b="0" i="0" dirty="0">
              <a:solidFill>
                <a:srgbClr val="E6E6E6"/>
              </a:solidFill>
              <a:effectLst/>
              <a:latin typeface="Segoe UI" panose="020B0502040204020203" pitchFamily="34" charset="0"/>
            </a:endParaRPr>
          </a:p>
          <a:p>
            <a:pPr algn="l">
              <a:buFont typeface="Arial" panose="020B0604020202020204" pitchFamily="34" charset="0"/>
              <a:buNone/>
            </a:pPr>
            <a:r>
              <a:rPr lang="en-GB" b="0" i="0" dirty="0">
                <a:solidFill>
                  <a:srgbClr val="E6E6E6"/>
                </a:solidFill>
                <a:effectLst/>
                <a:latin typeface="Segoe UI" panose="020B0502040204020203" pitchFamily="34" charset="0"/>
              </a:rPr>
              <a:t>[EN] A confusion matrix is a table that presents the number of true positive, false positive, false negative, and true negative predictions made by a classification model. It is a useful tool for visualizing the model's performance, as it shows the correct and incorrect predictions for each class.</a:t>
            </a:r>
          </a:p>
          <a:p>
            <a:pPr algn="l">
              <a:buFont typeface="Arial" panose="020B0604020202020204" pitchFamily="34" charset="0"/>
              <a:buChar char="•"/>
            </a:pPr>
            <a:r>
              <a:rPr lang="en-GB" b="0" i="1" dirty="0">
                <a:solidFill>
                  <a:srgbClr val="E6E6E6"/>
                </a:solidFill>
                <a:effectLst/>
                <a:latin typeface="Segoe UI" panose="020B0502040204020203" pitchFamily="34" charset="0"/>
              </a:rPr>
              <a:t>True Positive</a:t>
            </a:r>
            <a:r>
              <a:rPr lang="en-GB" b="0" i="0" dirty="0">
                <a:solidFill>
                  <a:srgbClr val="E6E6E6"/>
                </a:solidFill>
                <a:effectLst/>
                <a:latin typeface="Segoe UI" panose="020B0502040204020203" pitchFamily="34" charset="0"/>
              </a:rPr>
              <a:t>: The model predicts the patient has diabetes, and the patient does actually have diabetes.</a:t>
            </a:r>
          </a:p>
          <a:p>
            <a:pPr algn="l">
              <a:buFont typeface="Arial" panose="020B0604020202020204" pitchFamily="34" charset="0"/>
              <a:buChar char="•"/>
            </a:pPr>
            <a:r>
              <a:rPr lang="en-GB" b="0" i="1" dirty="0">
                <a:solidFill>
                  <a:srgbClr val="E6E6E6"/>
                </a:solidFill>
                <a:effectLst/>
                <a:latin typeface="Segoe UI" panose="020B0502040204020203" pitchFamily="34" charset="0"/>
              </a:rPr>
              <a:t>False Positive</a:t>
            </a:r>
            <a:r>
              <a:rPr lang="en-GB" b="0" i="0" dirty="0">
                <a:solidFill>
                  <a:srgbClr val="E6E6E6"/>
                </a:solidFill>
                <a:effectLst/>
                <a:latin typeface="Segoe UI" panose="020B0502040204020203" pitchFamily="34" charset="0"/>
              </a:rPr>
              <a:t>: The model predicts the patient has diabetes, but the patient doesn't actually have diabetes.</a:t>
            </a:r>
          </a:p>
          <a:p>
            <a:pPr algn="l">
              <a:buFont typeface="Arial" panose="020B0604020202020204" pitchFamily="34" charset="0"/>
              <a:buChar char="•"/>
            </a:pPr>
            <a:r>
              <a:rPr lang="en-GB" b="0" i="1" dirty="0">
                <a:solidFill>
                  <a:srgbClr val="E6E6E6"/>
                </a:solidFill>
                <a:effectLst/>
                <a:latin typeface="Segoe UI" panose="020B0502040204020203" pitchFamily="34" charset="0"/>
              </a:rPr>
              <a:t>False Negative</a:t>
            </a:r>
            <a:r>
              <a:rPr lang="en-GB" b="0" i="0" dirty="0">
                <a:solidFill>
                  <a:srgbClr val="E6E6E6"/>
                </a:solidFill>
                <a:effectLst/>
                <a:latin typeface="Segoe UI" panose="020B0502040204020203" pitchFamily="34" charset="0"/>
              </a:rPr>
              <a:t>: The model predicts the patient doesn't have diabetes, but the patient actually does have diabetes.</a:t>
            </a:r>
          </a:p>
          <a:p>
            <a:pPr algn="l">
              <a:buFont typeface="Arial" panose="020B0604020202020204" pitchFamily="34" charset="0"/>
              <a:buChar char="•"/>
            </a:pPr>
            <a:r>
              <a:rPr lang="en-GB" b="0" i="1" dirty="0">
                <a:solidFill>
                  <a:srgbClr val="E6E6E6"/>
                </a:solidFill>
                <a:effectLst/>
                <a:latin typeface="Segoe UI" panose="020B0502040204020203" pitchFamily="34" charset="0"/>
              </a:rPr>
              <a:t>True Negative</a:t>
            </a:r>
            <a:r>
              <a:rPr lang="en-GB" b="0" i="0" dirty="0">
                <a:solidFill>
                  <a:srgbClr val="E6E6E6"/>
                </a:solidFill>
                <a:effectLst/>
                <a:latin typeface="Segoe UI" panose="020B0502040204020203" pitchFamily="34" charset="0"/>
              </a:rPr>
              <a:t>: The model predicts the patient doesn't have diabetes, and the patient actually doesn't have diabetes.</a:t>
            </a:r>
          </a:p>
          <a:p>
            <a:pPr algn="l">
              <a:buFont typeface="Arial" panose="020B0604020202020204" pitchFamily="34" charset="0"/>
              <a:buChar char="•"/>
            </a:pPr>
            <a:endParaRPr lang="en-GB" b="0" i="0" dirty="0">
              <a:solidFill>
                <a:srgbClr val="E6E6E6"/>
              </a:solidFill>
              <a:effectLst/>
              <a:latin typeface="Segoe UI" panose="020B0502040204020203" pitchFamily="34" charset="0"/>
            </a:endParaRPr>
          </a:p>
          <a:p>
            <a:pPr algn="l">
              <a:buFont typeface="Arial" panose="020B0604020202020204" pitchFamily="34" charset="0"/>
              <a:buNone/>
            </a:pPr>
            <a:r>
              <a:rPr lang="en-GB" b="0" i="0" dirty="0">
                <a:solidFill>
                  <a:srgbClr val="E6E6E6"/>
                </a:solidFill>
                <a:effectLst/>
                <a:latin typeface="Segoe UI" panose="020B0502040204020203" pitchFamily="34" charset="0"/>
              </a:rPr>
              <a:t>For a multi-class classification model (where there are more than two possible classes), the same approach is used to tabulate each possible combination of actual and predicted value counts - so a model with three possible classes would result in a 3x3 matrix with a diagonal line of cells where the predicted and actual labels match.</a:t>
            </a:r>
          </a:p>
        </p:txBody>
      </p:sp>
      <p:sp>
        <p:nvSpPr>
          <p:cNvPr id="4" name="Slide Number Placeholder 3"/>
          <p:cNvSpPr>
            <a:spLocks noGrp="1"/>
          </p:cNvSpPr>
          <p:nvPr>
            <p:ph type="sldNum" sz="quarter" idx="5"/>
          </p:nvPr>
        </p:nvSpPr>
        <p:spPr/>
        <p:txBody>
          <a:bodyPr/>
          <a:lstStyle/>
          <a:p>
            <a:fld id="{58B5B331-3B16-3140-A26E-1882A4D37138}" type="slidenum">
              <a:rPr lang="en-LV" smtClean="0"/>
              <a:t>48</a:t>
            </a:fld>
            <a:endParaRPr lang="en-LV"/>
          </a:p>
        </p:txBody>
      </p:sp>
    </p:spTree>
    <p:extLst>
      <p:ext uri="{BB962C8B-B14F-4D97-AF65-F5344CB8AC3E}">
        <p14:creationId xmlns:p14="http://schemas.microsoft.com/office/powerpoint/2010/main" val="586584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dirty="0">
                <a:solidFill>
                  <a:srgbClr val="374151"/>
                </a:solidFill>
                <a:effectLst/>
                <a:latin typeface="Söhne"/>
              </a:rPr>
              <a:t>Supainiojimo Matricos Pavyzdys</a:t>
            </a:r>
            <a:endParaRPr lang="lt-LT" b="0" i="0" dirty="0">
              <a:solidFill>
                <a:srgbClr val="374151"/>
              </a:solidFill>
              <a:effectLst/>
              <a:latin typeface="Söhne"/>
            </a:endParaRPr>
          </a:p>
          <a:p>
            <a:pPr algn="l"/>
            <a:r>
              <a:rPr lang="lt-LT" b="0" i="0" dirty="0">
                <a:solidFill>
                  <a:srgbClr val="374151"/>
                </a:solidFill>
                <a:effectLst/>
                <a:latin typeface="Söhne"/>
              </a:rPr>
              <a:t>Imkime diabeto prognozavimo modelio pavyzdį. Tarkime duomenų rinkinyje yra 30 000 pacientų, iš kurių 2574 pacientai iš tikrųjų serga diabetu, o 27426 neserga diabetu. Jei modelis prognozuoja, kad 1861 pacientas serga diabetu, ir iš jų 1635 yra teisingai teigiami (TP), supainiojimo matrica gali būti vizualizuojama taip:</a:t>
            </a:r>
          </a:p>
          <a:p>
            <a:endParaRPr lang="en-GB" dirty="0"/>
          </a:p>
          <a:p>
            <a:r>
              <a:rPr lang="en-GB" dirty="0"/>
              <a:t> </a:t>
            </a:r>
            <a:r>
              <a:rPr lang="en-GB" dirty="0" err="1"/>
              <a:t>Prognozuojamas</a:t>
            </a:r>
            <a:r>
              <a:rPr lang="en-GB" dirty="0"/>
              <a:t> </a:t>
            </a:r>
            <a:r>
              <a:rPr lang="en-GB" dirty="0" err="1"/>
              <a:t>Diabetas</a:t>
            </a:r>
            <a:r>
              <a:rPr lang="en-GB" dirty="0"/>
              <a:t>  |  </a:t>
            </a:r>
            <a:r>
              <a:rPr lang="en-GB" dirty="0" err="1"/>
              <a:t>Prognozuojamas</a:t>
            </a:r>
            <a:r>
              <a:rPr lang="en-GB" dirty="0"/>
              <a:t> </a:t>
            </a:r>
            <a:r>
              <a:rPr lang="en-GB" dirty="0" err="1"/>
              <a:t>Jokio</a:t>
            </a:r>
            <a:r>
              <a:rPr lang="en-GB" dirty="0"/>
              <a:t> </a:t>
            </a:r>
            <a:r>
              <a:rPr lang="en-GB" dirty="0" err="1"/>
              <a:t>Diabeto</a:t>
            </a:r>
            <a:endParaRPr lang="en-GB" dirty="0"/>
          </a:p>
          <a:p>
            <a:r>
              <a:rPr lang="en-GB" dirty="0"/>
              <a:t>----------------------------------------------------------------------------------</a:t>
            </a:r>
          </a:p>
          <a:p>
            <a:r>
              <a:rPr lang="en-GB" dirty="0" err="1"/>
              <a:t>Tikras</a:t>
            </a:r>
            <a:r>
              <a:rPr lang="en-GB" dirty="0"/>
              <a:t> </a:t>
            </a:r>
            <a:r>
              <a:rPr lang="en-GB" dirty="0" err="1"/>
              <a:t>Diabetas</a:t>
            </a:r>
            <a:r>
              <a:rPr lang="en-GB" dirty="0"/>
              <a:t>       |      1635 (TP)                   |       939 (FN)</a:t>
            </a:r>
          </a:p>
          <a:p>
            <a:r>
              <a:rPr lang="en-GB" dirty="0"/>
              <a:t>----------------------------------------------------------------------------------</a:t>
            </a:r>
          </a:p>
          <a:p>
            <a:r>
              <a:rPr lang="en-GB" dirty="0" err="1"/>
              <a:t>Tikras</a:t>
            </a:r>
            <a:r>
              <a:rPr lang="en-GB" dirty="0"/>
              <a:t> </a:t>
            </a:r>
            <a:r>
              <a:rPr lang="en-GB" dirty="0" err="1"/>
              <a:t>Jokio</a:t>
            </a:r>
            <a:r>
              <a:rPr lang="en-GB" dirty="0"/>
              <a:t> </a:t>
            </a:r>
            <a:r>
              <a:rPr lang="en-GB" dirty="0" err="1"/>
              <a:t>Diabeto</a:t>
            </a:r>
            <a:r>
              <a:rPr lang="en-GB" dirty="0"/>
              <a:t>  |      226 (FP)                   |     27200 (TN)</a:t>
            </a:r>
          </a:p>
          <a:p>
            <a:endParaRPr lang="en-GB" dirty="0"/>
          </a:p>
          <a:p>
            <a:r>
              <a:rPr lang="en-GB" dirty="0"/>
              <a:t>[EN] Let's take the example of a diabetes prediction model. Suppose there are 30 000 patients in the dataset, with 2574 patients actually having diabetes and 27426 not having diabetes. If the model predicts 1861 patients have diabetes, and 1635 of them are true positives, the confusion matrix can be visualized like this:</a:t>
            </a:r>
          </a:p>
          <a:p>
            <a:endParaRPr lang="en-GB" dirty="0"/>
          </a:p>
          <a:p>
            <a:r>
              <a:rPr lang="en-GB" dirty="0"/>
              <a:t>                        Predicted Diabetes	 Predicted No Diabetes</a:t>
            </a:r>
          </a:p>
          <a:p>
            <a:r>
              <a:rPr lang="en-GB" dirty="0"/>
              <a:t>Actual Diabetes	         1635 (TP)	             226(FN)</a:t>
            </a:r>
          </a:p>
          <a:p>
            <a:r>
              <a:rPr lang="en-GB" dirty="0"/>
              <a:t>Actual No Diabetes	     939 (FP)	             27200 (TN)</a:t>
            </a:r>
          </a:p>
          <a:p>
            <a:endParaRPr lang="en-GB" dirty="0"/>
          </a:p>
          <a:p>
            <a:r>
              <a:rPr lang="en-GB" dirty="0"/>
              <a:t>Here, TP stands for True Positives, FP for False Positives, FN for False Negatives, and TN for True Negatives.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49</a:t>
            </a:fld>
            <a:endParaRPr lang="en-LV"/>
          </a:p>
        </p:txBody>
      </p:sp>
    </p:spTree>
    <p:extLst>
      <p:ext uri="{BB962C8B-B14F-4D97-AF65-F5344CB8AC3E}">
        <p14:creationId xmlns:p14="http://schemas.microsoft.com/office/powerpoint/2010/main" val="3249105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Pagrindinius mašininio mokymosi tipus</a:t>
            </a:r>
            <a:endParaRPr lang="lt-LT" b="0" i="0" dirty="0">
              <a:solidFill>
                <a:srgbClr val="374151"/>
              </a:solidFill>
              <a:effectLst/>
              <a:latin typeface="Söhne"/>
            </a:endParaRPr>
          </a:p>
          <a:p>
            <a:pPr algn="l"/>
            <a:r>
              <a:rPr lang="lt-LT" b="0" i="0" dirty="0">
                <a:solidFill>
                  <a:srgbClr val="374151"/>
                </a:solidFill>
                <a:effectLst/>
                <a:latin typeface="Söhne"/>
              </a:rPr>
              <a:t>Per paskutinės savaitės seminarą sužinojome apie tris pagrindinius mašininio mokymosi tipus.</a:t>
            </a:r>
          </a:p>
          <a:p>
            <a:pPr algn="l"/>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Prižiūrimasis mokymasis (</a:t>
            </a:r>
            <a:r>
              <a:rPr lang="lt-LT" b="1" i="0" dirty="0" err="1">
                <a:solidFill>
                  <a:srgbClr val="374151"/>
                </a:solidFill>
                <a:effectLst/>
                <a:latin typeface="Söhne"/>
              </a:rPr>
              <a:t>Supervised</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r>
              <a:rPr lang="lt-LT" b="0" i="0" dirty="0">
                <a:solidFill>
                  <a:srgbClr val="374151"/>
                </a:solidFill>
                <a:effectLst/>
                <a:latin typeface="Söhne"/>
              </a:rPr>
              <a:t>: šiuo atveju, mokomieji algoritmai mokomi iš </a:t>
            </a:r>
            <a:r>
              <a:rPr lang="lt-LT" b="0" i="0" dirty="0" err="1">
                <a:solidFill>
                  <a:srgbClr val="374151"/>
                </a:solidFill>
                <a:effectLst/>
                <a:latin typeface="Söhne"/>
              </a:rPr>
              <a:t>etiketuotų</a:t>
            </a:r>
            <a:r>
              <a:rPr lang="lt-LT" b="0" i="0" dirty="0">
                <a:solidFill>
                  <a:srgbClr val="374151"/>
                </a:solidFill>
                <a:effectLst/>
                <a:latin typeface="Söhne"/>
              </a:rPr>
              <a:t> duomenų rinkinių arba </a:t>
            </a:r>
            <a:r>
              <a:rPr lang="lt-LT" b="0" i="0" dirty="0" err="1">
                <a:solidFill>
                  <a:srgbClr val="374151"/>
                </a:solidFill>
                <a:effectLst/>
                <a:latin typeface="Söhne"/>
              </a:rPr>
              <a:t>apibrežtų</a:t>
            </a:r>
            <a:r>
              <a:rPr lang="lt-LT" b="0" i="0" dirty="0">
                <a:solidFill>
                  <a:srgbClr val="374151"/>
                </a:solidFill>
                <a:effectLst/>
                <a:latin typeface="Söhne"/>
              </a:rPr>
              <a:t>, žinomų duomenų, kuriuose yra įvesties ir išvesties poros. Tai reiškia, kad kiekvienam duomenų rinkinio įrašui yra priskirta reikšmė ar kategorija, kurią algoritmas turi nustatyti arba prognozuoti. Pvz., jei turime duomenų rinkinį su namų kainomis ir jų charakteristikomis, galime mokyti modelį prognozuoti namų kainas remiantis šiomis charakteristikomis.</a:t>
            </a:r>
          </a:p>
          <a:p>
            <a:pPr algn="l">
              <a:buFont typeface="+mj-lt"/>
              <a:buAutoNum type="arabicPeriod"/>
            </a:pPr>
            <a:r>
              <a:rPr lang="lt-LT" b="1" i="0" dirty="0">
                <a:solidFill>
                  <a:srgbClr val="374151"/>
                </a:solidFill>
                <a:effectLst/>
                <a:latin typeface="Söhne"/>
              </a:rPr>
              <a:t>Neprižiūrimasis mokymasis (</a:t>
            </a:r>
            <a:r>
              <a:rPr lang="lt-LT" b="1" i="0" dirty="0" err="1">
                <a:solidFill>
                  <a:srgbClr val="374151"/>
                </a:solidFill>
                <a:effectLst/>
                <a:latin typeface="Söhne"/>
              </a:rPr>
              <a:t>Unsupervised</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r>
              <a:rPr lang="lt-LT" b="0" i="0" dirty="0">
                <a:solidFill>
                  <a:srgbClr val="374151"/>
                </a:solidFill>
                <a:effectLst/>
                <a:latin typeface="Söhne"/>
              </a:rPr>
              <a:t>: šio tipo algoritmai dirba su </a:t>
            </a:r>
            <a:r>
              <a:rPr lang="lt-LT" b="0" i="0" dirty="0" err="1">
                <a:solidFill>
                  <a:srgbClr val="374151"/>
                </a:solidFill>
                <a:effectLst/>
                <a:latin typeface="Söhne"/>
              </a:rPr>
              <a:t>neetiketuotais</a:t>
            </a:r>
            <a:r>
              <a:rPr lang="lt-LT" b="0" i="0" dirty="0">
                <a:solidFill>
                  <a:srgbClr val="374151"/>
                </a:solidFill>
                <a:effectLst/>
                <a:latin typeface="Söhne"/>
              </a:rPr>
              <a:t> duomenimis arba daug neapibrėžtų duomenų, kurie neturi iš anksto nurodyto tikslaus rezultato. Šie algoritmai bando atrasti paslėptas struktūras ar šablonus duomenyse be jokio </a:t>
            </a:r>
            <a:r>
              <a:rPr lang="lt-LT" b="0" i="0" dirty="0" err="1">
                <a:solidFill>
                  <a:srgbClr val="374151"/>
                </a:solidFill>
                <a:effectLst/>
                <a:latin typeface="Söhne"/>
              </a:rPr>
              <a:t>išanksto</a:t>
            </a:r>
            <a:r>
              <a:rPr lang="lt-LT" b="0" i="0" dirty="0">
                <a:solidFill>
                  <a:srgbClr val="374151"/>
                </a:solidFill>
                <a:effectLst/>
                <a:latin typeface="Söhne"/>
              </a:rPr>
              <a:t> nustatyto tikslo. Pavyzdžiui, tai gali būti </a:t>
            </a:r>
            <a:r>
              <a:rPr lang="lt-LT" b="0" i="0" dirty="0" err="1">
                <a:solidFill>
                  <a:srgbClr val="374151"/>
                </a:solidFill>
                <a:effectLst/>
                <a:latin typeface="Söhne"/>
              </a:rPr>
              <a:t>klasterizacija</a:t>
            </a:r>
            <a:r>
              <a:rPr lang="lt-LT" b="0" i="0" dirty="0">
                <a:solidFill>
                  <a:srgbClr val="374151"/>
                </a:solidFill>
                <a:effectLst/>
                <a:latin typeface="Söhne"/>
              </a:rPr>
              <a:t>, kur algoritmas bando grupuoti panašius duomenų taškus į grupes.</a:t>
            </a:r>
          </a:p>
          <a:p>
            <a:pPr algn="l">
              <a:buFont typeface="+mj-lt"/>
              <a:buAutoNum type="arabicPeriod"/>
            </a:pPr>
            <a:r>
              <a:rPr lang="lt-LT" b="1" i="0" dirty="0">
                <a:solidFill>
                  <a:srgbClr val="374151"/>
                </a:solidFill>
                <a:effectLst/>
                <a:latin typeface="Söhne"/>
              </a:rPr>
              <a:t>Pastiprinamasis mokymasis (</a:t>
            </a:r>
            <a:r>
              <a:rPr lang="lt-LT" b="1" i="0" dirty="0" err="1">
                <a:solidFill>
                  <a:srgbClr val="374151"/>
                </a:solidFill>
                <a:effectLst/>
                <a:latin typeface="Söhne"/>
              </a:rPr>
              <a:t>Reinforcement</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r>
              <a:rPr lang="lt-LT" b="0" i="0" dirty="0">
                <a:solidFill>
                  <a:srgbClr val="374151"/>
                </a:solidFill>
                <a:effectLst/>
                <a:latin typeface="Söhne"/>
              </a:rPr>
              <a:t>: čia agentas mokosi priimti sprendimus bendraudamas su aplinka. Agentas atlieka veiksmus, gauna atsiliepimus kaip apdovanojimus arba baudas, ir koreguoja savo elgesį, siekdamas maksimizuoti apdovanojimą kas yra </a:t>
            </a:r>
            <a:r>
              <a:rPr lang="lt-LT" b="0" i="0" dirty="0" err="1">
                <a:solidFill>
                  <a:srgbClr val="374151"/>
                </a:solidFill>
                <a:effectLst/>
                <a:latin typeface="Söhne"/>
              </a:rPr>
              <a:t>zinoma</a:t>
            </a:r>
            <a:r>
              <a:rPr lang="lt-LT" b="0" i="0" dirty="0">
                <a:solidFill>
                  <a:srgbClr val="374151"/>
                </a:solidFill>
                <a:effectLst/>
                <a:latin typeface="Söhne"/>
              </a:rPr>
              <a:t> kaip rezultatas. Šis mokymosi tipas yra labai populiarus žaidimų teorijoje ir </a:t>
            </a:r>
            <a:r>
              <a:rPr lang="lt-LT" b="0" i="0" dirty="0" err="1">
                <a:solidFill>
                  <a:srgbClr val="374151"/>
                </a:solidFill>
                <a:effectLst/>
                <a:latin typeface="Söhne"/>
              </a:rPr>
              <a:t>robotikoje</a:t>
            </a:r>
            <a:r>
              <a:rPr lang="lt-LT" b="0" i="0" dirty="0">
                <a:solidFill>
                  <a:srgbClr val="374151"/>
                </a:solidFill>
                <a:effectLst/>
                <a:latin typeface="Söhne"/>
              </a:rPr>
              <a:t>, kur agentas turi mokytis pasirinkti geriausią strategiją tam, kad pasiektų geriausius rezultatus.</a:t>
            </a:r>
          </a:p>
          <a:p>
            <a:pPr algn="l"/>
            <a:r>
              <a:rPr lang="lt-LT" b="0" i="0" dirty="0">
                <a:solidFill>
                  <a:srgbClr val="374151"/>
                </a:solidFill>
                <a:effectLst/>
                <a:latin typeface="Söhne"/>
              </a:rPr>
              <a:t>Mūsų kurse daugiausiai dėmesio </a:t>
            </a:r>
            <a:r>
              <a:rPr lang="lt-LT" b="0" i="0" dirty="0" err="1">
                <a:solidFill>
                  <a:srgbClr val="374151"/>
                </a:solidFill>
                <a:effectLst/>
                <a:latin typeface="Söhne"/>
              </a:rPr>
              <a:t>skirsiame</a:t>
            </a:r>
            <a:r>
              <a:rPr lang="lt-LT" b="0" i="0" dirty="0">
                <a:solidFill>
                  <a:srgbClr val="374151"/>
                </a:solidFill>
                <a:effectLst/>
                <a:latin typeface="Söhne"/>
              </a:rPr>
              <a:t> prižiūrimajam ir neprižiūrimajam (S&amp;U) mokymuisi, kadangi šie du metodai yra labai plačiai naudojami realiose situacijose, </a:t>
            </a:r>
            <a:r>
              <a:rPr lang="lt-LT" b="0" i="0" dirty="0" err="1">
                <a:solidFill>
                  <a:srgbClr val="374151"/>
                </a:solidFill>
                <a:effectLst/>
                <a:latin typeface="Söhne"/>
              </a:rPr>
              <a:t>ralybėje</a:t>
            </a:r>
            <a:r>
              <a:rPr lang="lt-LT" b="0" i="0" dirty="0">
                <a:solidFill>
                  <a:srgbClr val="374151"/>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From Last weeks webinar we know that there are 3 main types of Machine Learning. Supervised learning, where we give dataset </a:t>
            </a:r>
            <a:r>
              <a:rPr lang="en-GB" dirty="0" err="1">
                <a:effectLst/>
              </a:rPr>
              <a:t>labeled</a:t>
            </a:r>
            <a:r>
              <a:rPr lang="en-GB" dirty="0">
                <a:effectLst/>
              </a:rPr>
              <a:t> </a:t>
            </a:r>
            <a:r>
              <a:rPr lang="en-GB" dirty="0" err="1">
                <a:effectLst/>
              </a:rPr>
              <a:t>collumns</a:t>
            </a:r>
            <a:r>
              <a:rPr lang="en-GB" dirty="0">
                <a:effectLst/>
              </a:rPr>
              <a:t> and we know what output we want to predict. </a:t>
            </a:r>
            <a:br>
              <a:rPr lang="en-GB" dirty="0">
                <a:effectLst/>
              </a:rPr>
            </a:br>
            <a:r>
              <a:rPr lang="en-GB" dirty="0">
                <a:effectLst/>
              </a:rPr>
              <a:t>Unsupervised learning, where we give a dataset and let the algorithm to discover hidden structures and patterns within the data without any guidance.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And Reinforcement learning where an agent learns to make decisions by interacting with its environment. The agent takes actions, receives feedback in the form of rewards or penalties, and adjusts its </a:t>
            </a:r>
            <a:r>
              <a:rPr lang="en-GB" dirty="0" err="1">
                <a:effectLst/>
              </a:rPr>
              <a:t>behavior</a:t>
            </a:r>
            <a:r>
              <a:rPr lang="en-GB" dirty="0">
                <a:effectLst/>
              </a:rPr>
              <a:t> to maximize the cumulative rewards.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Further in our course we will more focus on Supervised and unsupervised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a:t>
            </a:fld>
            <a:endParaRPr lang="en-LV"/>
          </a:p>
        </p:txBody>
      </p:sp>
    </p:spTree>
    <p:extLst>
      <p:ext uri="{BB962C8B-B14F-4D97-AF65-F5344CB8AC3E}">
        <p14:creationId xmlns:p14="http://schemas.microsoft.com/office/powerpoint/2010/main" val="2773585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dirty="0"/>
              <a:t>[LT] </a:t>
            </a:r>
            <a:r>
              <a:rPr lang="lt-LT" b="1" i="0" dirty="0">
                <a:solidFill>
                  <a:srgbClr val="374151"/>
                </a:solidFill>
                <a:effectLst/>
                <a:latin typeface="Söhne"/>
              </a:rPr>
              <a:t>Našumo Matavimo Rodikliai</a:t>
            </a:r>
            <a:endParaRPr lang="lt-LT" b="0" i="0" dirty="0">
              <a:solidFill>
                <a:srgbClr val="374151"/>
              </a:solidFill>
              <a:effectLst/>
              <a:latin typeface="Söhne"/>
            </a:endParaRPr>
          </a:p>
          <a:p>
            <a:pPr algn="l"/>
            <a:r>
              <a:rPr lang="lt-LT" b="0" i="0" dirty="0">
                <a:solidFill>
                  <a:srgbClr val="374151"/>
                </a:solidFill>
                <a:effectLst/>
                <a:latin typeface="Söhne"/>
              </a:rPr>
              <a:t>Pasikalbėkime apie keturis dažnai naudojamus našumo matavimo rodiklius, kurie gali būti gauti iš supainiojimo matricos:</a:t>
            </a:r>
          </a:p>
          <a:p>
            <a:pPr algn="l">
              <a:buFont typeface="+mj-lt"/>
              <a:buAutoNum type="arabicPeriod"/>
            </a:pPr>
            <a:r>
              <a:rPr lang="lt-LT" b="1" i="0" dirty="0">
                <a:solidFill>
                  <a:srgbClr val="374151"/>
                </a:solidFill>
                <a:effectLst/>
                <a:latin typeface="Söhne"/>
              </a:rPr>
              <a:t>Tikslumas (</a:t>
            </a:r>
            <a:r>
              <a:rPr lang="lt-LT" b="1" i="0" dirty="0" err="1">
                <a:solidFill>
                  <a:srgbClr val="374151"/>
                </a:solidFill>
                <a:effectLst/>
                <a:latin typeface="Söhne"/>
              </a:rPr>
              <a:t>Accuracy</a:t>
            </a:r>
            <a:r>
              <a:rPr lang="lt-LT" b="1" i="0" dirty="0">
                <a:solidFill>
                  <a:srgbClr val="374151"/>
                </a:solidFill>
                <a:effectLst/>
                <a:latin typeface="Söhne"/>
              </a:rPr>
              <a:t>)</a:t>
            </a:r>
            <a:r>
              <a:rPr lang="lt-LT" b="0" i="0" dirty="0">
                <a:solidFill>
                  <a:srgbClr val="374151"/>
                </a:solidFill>
                <a:effectLst/>
                <a:latin typeface="Söhne"/>
              </a:rPr>
              <a:t>: Tai yra teisingų prognozių (tiek teisingai teigiamų, tiek teisingai neigiamų) santykis prie viso prognozių skaičiaus. Šis rodiklis dažnai naudojamas, tačiau gali klaidinti, kai klasės nėra subalansuotos.</a:t>
            </a:r>
          </a:p>
          <a:p>
            <a:pPr algn="l">
              <a:buFont typeface="+mj-lt"/>
              <a:buAutoNum type="arabicPeriod"/>
            </a:pPr>
            <a:r>
              <a:rPr lang="lt-LT" b="1" i="0" dirty="0" err="1">
                <a:solidFill>
                  <a:srgbClr val="374151"/>
                </a:solidFill>
                <a:effectLst/>
                <a:latin typeface="Söhne"/>
              </a:rPr>
              <a:t>Tikslinumas</a:t>
            </a:r>
            <a:r>
              <a:rPr lang="lt-LT" b="1" i="0" dirty="0">
                <a:solidFill>
                  <a:srgbClr val="374151"/>
                </a:solidFill>
                <a:effectLst/>
                <a:latin typeface="Söhne"/>
              </a:rPr>
              <a:t> (</a:t>
            </a:r>
            <a:r>
              <a:rPr lang="lt-LT" b="1" i="0" dirty="0" err="1">
                <a:solidFill>
                  <a:srgbClr val="374151"/>
                </a:solidFill>
                <a:effectLst/>
                <a:latin typeface="Söhne"/>
              </a:rPr>
              <a:t>Precision</a:t>
            </a:r>
            <a:r>
              <a:rPr lang="lt-LT" b="1" i="0" dirty="0">
                <a:solidFill>
                  <a:srgbClr val="374151"/>
                </a:solidFill>
                <a:effectLst/>
                <a:latin typeface="Söhne"/>
              </a:rPr>
              <a:t>)</a:t>
            </a:r>
            <a:r>
              <a:rPr lang="lt-LT" b="0" i="0" dirty="0">
                <a:solidFill>
                  <a:srgbClr val="374151"/>
                </a:solidFill>
                <a:effectLst/>
                <a:latin typeface="Söhne"/>
              </a:rPr>
              <a:t>: Tai yra teisingai teigiamų prognozių santykis nuo viso teigiamų prognozių skaičiaus. Šis rodiklis matuoja modelio gebėjimą teisingai identifikuoti teigiamus atvejus ir išvengti klaidingai teigiamų prognozių.</a:t>
            </a:r>
          </a:p>
          <a:p>
            <a:pPr algn="l">
              <a:buFont typeface="+mj-lt"/>
              <a:buAutoNum type="arabicPeriod"/>
            </a:pPr>
            <a:r>
              <a:rPr lang="lt-LT" b="1" i="0" dirty="0">
                <a:solidFill>
                  <a:srgbClr val="374151"/>
                </a:solidFill>
                <a:effectLst/>
                <a:latin typeface="Söhne"/>
              </a:rPr>
              <a:t>Atkūrimas (</a:t>
            </a:r>
            <a:r>
              <a:rPr lang="lt-LT" b="1" i="0" dirty="0" err="1">
                <a:solidFill>
                  <a:srgbClr val="374151"/>
                </a:solidFill>
                <a:effectLst/>
                <a:latin typeface="Söhne"/>
              </a:rPr>
              <a:t>Recall</a:t>
            </a:r>
            <a:r>
              <a:rPr lang="lt-LT" b="1" i="0" dirty="0">
                <a:solidFill>
                  <a:srgbClr val="374151"/>
                </a:solidFill>
                <a:effectLst/>
                <a:latin typeface="Söhne"/>
              </a:rPr>
              <a:t>) arba Jautrumas (</a:t>
            </a:r>
            <a:r>
              <a:rPr lang="lt-LT" b="1" i="0" dirty="0" err="1">
                <a:solidFill>
                  <a:srgbClr val="374151"/>
                </a:solidFill>
                <a:effectLst/>
                <a:latin typeface="Söhne"/>
              </a:rPr>
              <a:t>Sensitivity</a:t>
            </a:r>
            <a:r>
              <a:rPr lang="lt-LT" b="1" i="0" dirty="0">
                <a:solidFill>
                  <a:srgbClr val="374151"/>
                </a:solidFill>
                <a:effectLst/>
                <a:latin typeface="Söhne"/>
              </a:rPr>
              <a:t>)</a:t>
            </a:r>
            <a:r>
              <a:rPr lang="lt-LT" b="0" i="0" dirty="0">
                <a:solidFill>
                  <a:srgbClr val="374151"/>
                </a:solidFill>
                <a:effectLst/>
                <a:latin typeface="Söhne"/>
              </a:rPr>
              <a:t>: Tai yra teisingai teigiamų prognozių santykis prie visų tikrųjų teigiamų atvejų. Šis rodiklis parodo modelio gebėjimą identifikuoti visus teigiamus atvejus duomenų rinkinyje.</a:t>
            </a:r>
          </a:p>
          <a:p>
            <a:pPr algn="l">
              <a:buFont typeface="+mj-lt"/>
              <a:buAutoNum type="arabicPeriod"/>
            </a:pPr>
            <a:r>
              <a:rPr lang="lt-LT" b="1" i="0" dirty="0">
                <a:solidFill>
                  <a:srgbClr val="374151"/>
                </a:solidFill>
                <a:effectLst/>
                <a:latin typeface="Söhne"/>
              </a:rPr>
              <a:t>F1-rezultatas (F1-score)</a:t>
            </a:r>
            <a:r>
              <a:rPr lang="lt-LT" b="0" i="0" dirty="0">
                <a:solidFill>
                  <a:srgbClr val="374151"/>
                </a:solidFill>
                <a:effectLst/>
                <a:latin typeface="Söhne"/>
              </a:rPr>
              <a:t>: Tai yra harmoninis tikslumo ir atkūrimo vidurkis. Jis ypač naudingas dirbant su nesubalansuotais duomenų rinkiniais, nes įvertina tiek klaidingai teigiamus, tiek klaidingai neigiamus atvejus našumo vertinimo metu.</a:t>
            </a:r>
          </a:p>
          <a:p>
            <a:endParaRPr lang="en-GB" b="1" dirty="0"/>
          </a:p>
          <a:p>
            <a:endParaRPr lang="en-GB" b="1" dirty="0"/>
          </a:p>
          <a:p>
            <a:r>
              <a:rPr lang="en-GB" b="1" dirty="0"/>
              <a:t>[EN] Let's discuss four common performance metrics that can be derived from a confusion matrix.</a:t>
            </a:r>
          </a:p>
          <a:p>
            <a:endParaRPr lang="en-GB" b="1" dirty="0"/>
          </a:p>
          <a:p>
            <a:r>
              <a:rPr lang="en-GB" b="1" dirty="0"/>
              <a:t>1. Accuracy: Calculates the proportion of correct predictions (both True Positives and True Negatives) relative to the total instances. It can be misleading in cases of imbalanced datasets.</a:t>
            </a:r>
          </a:p>
          <a:p>
            <a:endParaRPr lang="en-GB" b="1" dirty="0"/>
          </a:p>
          <a:p>
            <a:r>
              <a:rPr lang="en-GB" b="1" dirty="0"/>
              <a:t>2. Precision: Computes the ratio of True Positives to the sum of True Positives and False Positives. It measures the model's ability to correctly identify positive instances and avoid false positives.</a:t>
            </a:r>
          </a:p>
          <a:p>
            <a:endParaRPr lang="en-GB" b="1" dirty="0"/>
          </a:p>
          <a:p>
            <a:r>
              <a:rPr lang="en-GB" b="1" dirty="0"/>
              <a:t>3. Recall, or Sensitivity: Measures the proportion of True Positives relative to the sum of True Positives and False Negatives. It indicates the model's ability to identify all positive instances in the dataset.</a:t>
            </a:r>
          </a:p>
          <a:p>
            <a:endParaRPr lang="en-GB" b="1" dirty="0"/>
          </a:p>
          <a:p>
            <a:r>
              <a:rPr lang="en-GB" b="1" dirty="0"/>
              <a:t>4. F1-score: The harmonic mean of Precision and Recall. It is particularly useful when dealing with imbalanced datasets, as it considers both False Positives and False Negatives while assessing performance.</a:t>
            </a:r>
            <a:endParaRPr lang="en-LV" b="1" dirty="0"/>
          </a:p>
        </p:txBody>
      </p:sp>
      <p:sp>
        <p:nvSpPr>
          <p:cNvPr id="4" name="Slide Number Placeholder 3"/>
          <p:cNvSpPr>
            <a:spLocks noGrp="1"/>
          </p:cNvSpPr>
          <p:nvPr>
            <p:ph type="sldNum" sz="quarter" idx="5"/>
          </p:nvPr>
        </p:nvSpPr>
        <p:spPr/>
        <p:txBody>
          <a:bodyPr/>
          <a:lstStyle/>
          <a:p>
            <a:fld id="{58B5B331-3B16-3140-A26E-1882A4D37138}" type="slidenum">
              <a:rPr lang="en-LV" smtClean="0"/>
              <a:t>50</a:t>
            </a:fld>
            <a:endParaRPr lang="en-LV"/>
          </a:p>
        </p:txBody>
      </p:sp>
    </p:spTree>
    <p:extLst>
      <p:ext uri="{BB962C8B-B14F-4D97-AF65-F5344CB8AC3E}">
        <p14:creationId xmlns:p14="http://schemas.microsoft.com/office/powerpoint/2010/main" val="2283944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chemeClr val="bg1"/>
                </a:solidFill>
                <a:effectLst/>
              </a:rPr>
              <a:t>[LT] </a:t>
            </a:r>
            <a:r>
              <a:rPr lang="lt-LT" b="1" dirty="0">
                <a:effectLst/>
              </a:rPr>
              <a:t>Našumo Matavimo Formulės</a:t>
            </a:r>
            <a:endParaRPr lang="lt-LT" dirty="0">
              <a:effectLst/>
            </a:endParaRPr>
          </a:p>
          <a:p>
            <a:r>
              <a:rPr lang="lt-LT" dirty="0">
                <a:effectLst/>
              </a:rPr>
              <a:t>Pasikalbėkime apie keturis dažnai naudojamus našumo matavimo rodiklius ir jų formules, kurie gali būti gauti iš supainiojimo matricos:</a:t>
            </a:r>
          </a:p>
          <a:p>
            <a:pPr algn="l">
              <a:buFont typeface="+mj-lt"/>
              <a:buAutoNum type="arabicPeriod"/>
            </a:pPr>
            <a:r>
              <a:rPr lang="lt-LT" b="1" dirty="0">
                <a:effectLst/>
              </a:rPr>
              <a:t>Tikslumas (</a:t>
            </a:r>
            <a:r>
              <a:rPr lang="lt-LT" b="1" dirty="0" err="1">
                <a:effectLst/>
              </a:rPr>
              <a:t>Accuracy</a:t>
            </a:r>
            <a:r>
              <a:rPr lang="lt-LT" b="1" dirty="0">
                <a:effectLst/>
              </a:rPr>
              <a:t>)</a:t>
            </a:r>
            <a:r>
              <a:rPr lang="lt-LT" dirty="0">
                <a:effectLst/>
              </a:rPr>
              <a:t>: </a:t>
            </a:r>
            <a:r>
              <a:rPr lang="en-GB" b="0" i="1" dirty="0" err="1">
                <a:solidFill>
                  <a:srgbClr val="374151"/>
                </a:solidFill>
                <a:effectLst/>
                <a:latin typeface="KaTeX_Math"/>
              </a:rPr>
              <a:t>Tikslumas</a:t>
            </a:r>
            <a:r>
              <a:rPr lang="lt-LT" dirty="0">
                <a:effectLst/>
                <a:latin typeface="KaTeX_Main"/>
              </a:rPr>
              <a:t>=(</a:t>
            </a:r>
            <a:r>
              <a:rPr lang="en-GB" b="0" i="1" dirty="0" err="1">
                <a:solidFill>
                  <a:srgbClr val="374151"/>
                </a:solidFill>
                <a:effectLst/>
                <a:latin typeface="KaTeX_Math"/>
              </a:rPr>
              <a:t>TeisingaiTeigiami</a:t>
            </a:r>
            <a:r>
              <a:rPr lang="en-GB" b="0" i="0" dirty="0" err="1">
                <a:solidFill>
                  <a:srgbClr val="374151"/>
                </a:solidFill>
                <a:effectLst/>
                <a:latin typeface="KaTeX_Main"/>
              </a:rPr>
              <a:t>+</a:t>
            </a:r>
            <a:r>
              <a:rPr lang="en-GB" b="0" i="1" dirty="0" err="1">
                <a:solidFill>
                  <a:srgbClr val="374151"/>
                </a:solidFill>
                <a:effectLst/>
                <a:latin typeface="KaTeX_Math"/>
              </a:rPr>
              <a:t>TeisingaiNeigiami</a:t>
            </a:r>
            <a:r>
              <a:rPr lang="en-GB" b="0" i="1" dirty="0">
                <a:solidFill>
                  <a:srgbClr val="374151"/>
                </a:solidFill>
                <a:effectLst/>
                <a:latin typeface="KaTeX_Math"/>
              </a:rPr>
              <a:t>)/(TeisingaiTeigiami</a:t>
            </a:r>
            <a:r>
              <a:rPr lang="en-GB" b="0" i="0" dirty="0">
                <a:solidFill>
                  <a:srgbClr val="374151"/>
                </a:solidFill>
                <a:effectLst/>
                <a:latin typeface="KaTeX_Main"/>
              </a:rPr>
              <a:t>+</a:t>
            </a:r>
            <a:r>
              <a:rPr lang="en-GB" b="0" i="1" dirty="0">
                <a:solidFill>
                  <a:srgbClr val="374151"/>
                </a:solidFill>
                <a:effectLst/>
                <a:latin typeface="KaTeX_Math"/>
              </a:rPr>
              <a:t>KlaidingaiTeigiami</a:t>
            </a:r>
            <a:r>
              <a:rPr lang="en-GB" b="0" i="0" dirty="0">
                <a:solidFill>
                  <a:srgbClr val="374151"/>
                </a:solidFill>
                <a:effectLst/>
                <a:latin typeface="KaTeX_Main"/>
              </a:rPr>
              <a:t>+</a:t>
            </a:r>
            <a:r>
              <a:rPr lang="en-GB" b="0" i="1" dirty="0">
                <a:solidFill>
                  <a:srgbClr val="374151"/>
                </a:solidFill>
                <a:effectLst/>
                <a:latin typeface="KaTeX_Math"/>
              </a:rPr>
              <a:t>KlaidingaiNeigiami</a:t>
            </a:r>
            <a:r>
              <a:rPr lang="en-GB" b="0" i="0" dirty="0">
                <a:solidFill>
                  <a:srgbClr val="374151"/>
                </a:solidFill>
                <a:effectLst/>
                <a:latin typeface="KaTeX_Main"/>
              </a:rPr>
              <a:t>+</a:t>
            </a:r>
            <a:r>
              <a:rPr lang="en-GB" b="0" i="1" dirty="0">
                <a:solidFill>
                  <a:srgbClr val="374151"/>
                </a:solidFill>
                <a:effectLst/>
                <a:latin typeface="KaTeX_Math"/>
              </a:rPr>
              <a:t>TeisingaiNeigiami</a:t>
            </a:r>
            <a:r>
              <a:rPr lang="en-GB" b="0" i="0" dirty="0">
                <a:solidFill>
                  <a:srgbClr val="374151"/>
                </a:solidFill>
                <a:effectLst/>
                <a:latin typeface="KaTeX_Main"/>
              </a:rPr>
              <a:t>)</a:t>
            </a:r>
            <a:endParaRPr lang="en-GB"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lt-LT" b="1" dirty="0" err="1">
                <a:effectLst/>
              </a:rPr>
              <a:t>Tikslinumas</a:t>
            </a:r>
            <a:r>
              <a:rPr lang="lt-LT" b="1" dirty="0">
                <a:effectLst/>
              </a:rPr>
              <a:t> (</a:t>
            </a:r>
            <a:r>
              <a:rPr lang="lt-LT" b="1" dirty="0" err="1">
                <a:effectLst/>
              </a:rPr>
              <a:t>Precision</a:t>
            </a:r>
            <a:r>
              <a:rPr lang="lt-LT" b="1" dirty="0">
                <a:effectLst/>
              </a:rPr>
              <a:t>)</a:t>
            </a:r>
            <a:r>
              <a:rPr lang="lt-LT" dirty="0">
                <a:effectLst/>
              </a:rPr>
              <a:t>: </a:t>
            </a:r>
            <a:r>
              <a:rPr lang="lt-LT" i="1" dirty="0" err="1">
                <a:effectLst/>
                <a:latin typeface="KaTeX_Math"/>
              </a:rPr>
              <a:t>Tikslinumas</a:t>
            </a:r>
            <a:r>
              <a:rPr lang="lt-LT" dirty="0">
                <a:effectLst/>
                <a:latin typeface="KaTeX_Main"/>
              </a:rPr>
              <a:t>=(</a:t>
            </a:r>
            <a:r>
              <a:rPr lang="lt-LT" i="1" dirty="0" err="1">
                <a:effectLst/>
                <a:latin typeface="KaTeX_Math"/>
              </a:rPr>
              <a:t>TeisingaiTeigiami</a:t>
            </a:r>
            <a:r>
              <a:rPr lang="lt-LT" dirty="0">
                <a:effectLst/>
                <a:latin typeface="KaTeX_Main"/>
              </a:rPr>
              <a:t>)​</a:t>
            </a:r>
            <a:r>
              <a:rPr lang="lt-LT" dirty="0">
                <a:effectLst/>
                <a:latin typeface="+mn-lt"/>
              </a:rPr>
              <a:t>/</a:t>
            </a:r>
            <a:r>
              <a:rPr lang="lt-LT" dirty="0">
                <a:effectLst/>
                <a:latin typeface="KaTeX_Main"/>
              </a:rPr>
              <a:t>(</a:t>
            </a:r>
            <a:r>
              <a:rPr lang="lt-LT" i="1" dirty="0" err="1">
                <a:effectLst/>
                <a:latin typeface="KaTeX_Math"/>
              </a:rPr>
              <a:t>TeisingaiTeigiami</a:t>
            </a:r>
            <a:r>
              <a:rPr lang="lt-LT" dirty="0" err="1">
                <a:effectLst/>
                <a:latin typeface="KaTeX_Main"/>
              </a:rPr>
              <a:t>+</a:t>
            </a:r>
            <a:r>
              <a:rPr lang="lt-LT" i="1" dirty="0" err="1">
                <a:effectLst/>
                <a:latin typeface="KaTeX_Math"/>
              </a:rPr>
              <a:t>KlaidingaiTeigiami</a:t>
            </a:r>
            <a:endParaRPr lang="lt-LT" i="1" dirty="0">
              <a:effectLst/>
              <a:latin typeface="KaTeX_Math"/>
            </a:endParaRPr>
          </a:p>
          <a:p>
            <a:pPr>
              <a:buFont typeface="+mj-lt"/>
              <a:buAutoNum type="arabicPeriod"/>
            </a:pPr>
            <a:r>
              <a:rPr lang="lt-LT" b="1" dirty="0">
                <a:effectLst/>
              </a:rPr>
              <a:t>Atkūrimas (</a:t>
            </a:r>
            <a:r>
              <a:rPr lang="lt-LT" b="1" dirty="0" err="1">
                <a:effectLst/>
              </a:rPr>
              <a:t>Recall</a:t>
            </a:r>
            <a:r>
              <a:rPr lang="lt-LT" b="1" dirty="0">
                <a:effectLst/>
              </a:rPr>
              <a:t>) arba Jautrumas (</a:t>
            </a:r>
            <a:r>
              <a:rPr lang="lt-LT" b="1" dirty="0" err="1">
                <a:effectLst/>
              </a:rPr>
              <a:t>Sensitivity</a:t>
            </a:r>
            <a:r>
              <a:rPr lang="lt-LT" b="1" dirty="0">
                <a:effectLst/>
              </a:rPr>
              <a:t>)</a:t>
            </a:r>
            <a:r>
              <a:rPr lang="lt-LT" dirty="0">
                <a:effectLst/>
              </a:rPr>
              <a:t>: </a:t>
            </a:r>
            <a:r>
              <a:rPr lang="lt-LT" i="1" dirty="0" err="1">
                <a:effectLst/>
                <a:latin typeface="KaTeX_Math"/>
              </a:rPr>
              <a:t>Atkurimas</a:t>
            </a:r>
            <a:r>
              <a:rPr lang="lt-LT" dirty="0">
                <a:effectLst/>
                <a:latin typeface="KaTeX_Main"/>
              </a:rPr>
              <a:t>=(</a:t>
            </a:r>
            <a:r>
              <a:rPr lang="lt-LT" i="1" dirty="0" err="1">
                <a:effectLst/>
                <a:latin typeface="KaTeX_Math"/>
              </a:rPr>
              <a:t>TeisingaiTeigiami</a:t>
            </a:r>
            <a:r>
              <a:rPr lang="lt-LT" dirty="0">
                <a:effectLst/>
                <a:latin typeface="KaTeX_Main"/>
              </a:rPr>
              <a:t>)​/(</a:t>
            </a:r>
            <a:r>
              <a:rPr lang="lt-LT" i="1" dirty="0" err="1">
                <a:effectLst/>
                <a:latin typeface="KaTeX_Math"/>
              </a:rPr>
              <a:t>TeisingaiTeigiami</a:t>
            </a:r>
            <a:r>
              <a:rPr lang="lt-LT" dirty="0" err="1">
                <a:effectLst/>
                <a:latin typeface="KaTeX_Main"/>
              </a:rPr>
              <a:t>+</a:t>
            </a:r>
            <a:r>
              <a:rPr lang="lt-LT" i="1" dirty="0" err="1">
                <a:effectLst/>
                <a:latin typeface="KaTeX_Math"/>
              </a:rPr>
              <a:t>KlaidingaiNeigiami</a:t>
            </a:r>
            <a:r>
              <a:rPr lang="lt-LT" dirty="0">
                <a:effectLst/>
                <a:latin typeface="KaTeX_Main"/>
              </a:rPr>
              <a:t>)</a:t>
            </a:r>
            <a:endParaRPr lang="lt-LT" dirty="0">
              <a:effectLst/>
            </a:endParaRPr>
          </a:p>
          <a:p>
            <a:pPr>
              <a:buFont typeface="+mj-lt"/>
              <a:buAutoNum type="arabicPeriod"/>
            </a:pPr>
            <a:r>
              <a:rPr lang="lt-LT" b="1" dirty="0">
                <a:effectLst/>
              </a:rPr>
              <a:t>F1-rezultatas (F1-score)</a:t>
            </a:r>
            <a:r>
              <a:rPr lang="lt-LT" dirty="0">
                <a:effectLst/>
              </a:rPr>
              <a:t>: </a:t>
            </a:r>
            <a:r>
              <a:rPr lang="lt-LT" i="1" dirty="0">
                <a:effectLst/>
                <a:latin typeface="KaTeX_Math"/>
              </a:rPr>
              <a:t>F</a:t>
            </a:r>
            <a:r>
              <a:rPr lang="lt-LT" dirty="0">
                <a:effectLst/>
                <a:latin typeface="KaTeX_Main"/>
              </a:rPr>
              <a:t>1−</a:t>
            </a:r>
            <a:r>
              <a:rPr lang="lt-LT" i="1" dirty="0">
                <a:effectLst/>
                <a:latin typeface="KaTeX_Math"/>
              </a:rPr>
              <a:t>rezultatas=</a:t>
            </a:r>
            <a:r>
              <a:rPr lang="lt-LT" b="0" i="0" dirty="0">
                <a:solidFill>
                  <a:srgbClr val="374151"/>
                </a:solidFill>
                <a:effectLst/>
                <a:latin typeface="KaTeX_Main"/>
              </a:rPr>
              <a:t>2×(</a:t>
            </a:r>
            <a:r>
              <a:rPr lang="lt-LT" b="0" i="1" dirty="0" err="1">
                <a:solidFill>
                  <a:srgbClr val="374151"/>
                </a:solidFill>
                <a:effectLst/>
                <a:latin typeface="KaTeX_Math"/>
              </a:rPr>
              <a:t>Tikslinumas</a:t>
            </a:r>
            <a:r>
              <a:rPr lang="lt-LT" b="0" i="0" dirty="0" err="1">
                <a:solidFill>
                  <a:srgbClr val="374151"/>
                </a:solidFill>
                <a:effectLst/>
                <a:latin typeface="KaTeX_Main"/>
              </a:rPr>
              <a:t>×</a:t>
            </a:r>
            <a:r>
              <a:rPr lang="lt-LT" b="0" i="1" dirty="0" err="1">
                <a:solidFill>
                  <a:srgbClr val="374151"/>
                </a:solidFill>
                <a:effectLst/>
                <a:latin typeface="KaTeX_Math"/>
              </a:rPr>
              <a:t>Atku</a:t>
            </a:r>
            <a:r>
              <a:rPr lang="lt-LT" b="0" i="0" dirty="0" err="1">
                <a:solidFill>
                  <a:srgbClr val="374151"/>
                </a:solidFill>
                <a:effectLst/>
                <a:latin typeface="KaTeX_Main"/>
              </a:rPr>
              <a:t>ˉ</a:t>
            </a:r>
            <a:r>
              <a:rPr lang="lt-LT" b="0" i="1" dirty="0" err="1">
                <a:solidFill>
                  <a:srgbClr val="374151"/>
                </a:solidFill>
                <a:effectLst/>
                <a:latin typeface="KaTeX_Math"/>
              </a:rPr>
              <a:t>rimas</a:t>
            </a:r>
            <a:r>
              <a:rPr lang="lt-LT" b="0" i="0" dirty="0">
                <a:solidFill>
                  <a:srgbClr val="374151"/>
                </a:solidFill>
                <a:effectLst/>
                <a:latin typeface="KaTeX_Main"/>
              </a:rPr>
              <a:t>)​/</a:t>
            </a:r>
            <a:r>
              <a:rPr lang="lt-LT" dirty="0">
                <a:effectLst/>
                <a:latin typeface="KaTeX_Main"/>
              </a:rPr>
              <a:t>=</a:t>
            </a:r>
            <a:r>
              <a:rPr lang="lt-LT" b="0" i="0" dirty="0">
                <a:solidFill>
                  <a:srgbClr val="374151"/>
                </a:solidFill>
                <a:effectLst/>
                <a:latin typeface="KaTeX_Main"/>
              </a:rPr>
              <a:t>(</a:t>
            </a:r>
            <a:r>
              <a:rPr lang="lt-LT" b="0" i="1" dirty="0" err="1">
                <a:solidFill>
                  <a:srgbClr val="374151"/>
                </a:solidFill>
                <a:effectLst/>
                <a:latin typeface="KaTeX_Math"/>
              </a:rPr>
              <a:t>Tikslinumas</a:t>
            </a:r>
            <a:r>
              <a:rPr lang="lt-LT" b="0" i="0" dirty="0" err="1">
                <a:solidFill>
                  <a:srgbClr val="374151"/>
                </a:solidFill>
                <a:effectLst/>
                <a:latin typeface="KaTeX_Main"/>
              </a:rPr>
              <a:t>+</a:t>
            </a:r>
            <a:r>
              <a:rPr lang="lt-LT" b="0" i="1" dirty="0" err="1">
                <a:solidFill>
                  <a:srgbClr val="374151"/>
                </a:solidFill>
                <a:effectLst/>
                <a:latin typeface="KaTeX_Math"/>
              </a:rPr>
              <a:t>Atku</a:t>
            </a:r>
            <a:r>
              <a:rPr lang="lt-LT" b="0" i="0" dirty="0" err="1">
                <a:solidFill>
                  <a:srgbClr val="374151"/>
                </a:solidFill>
                <a:effectLst/>
                <a:latin typeface="KaTeX_Main"/>
              </a:rPr>
              <a:t>ˉ</a:t>
            </a:r>
            <a:r>
              <a:rPr lang="lt-LT" b="0" i="1" dirty="0" err="1">
                <a:solidFill>
                  <a:srgbClr val="374151"/>
                </a:solidFill>
                <a:effectLst/>
                <a:latin typeface="KaTeX_Math"/>
              </a:rPr>
              <a:t>rimas</a:t>
            </a:r>
            <a:r>
              <a:rPr lang="lt-LT" b="0" i="0" dirty="0">
                <a:solidFill>
                  <a:srgbClr val="374151"/>
                </a:solidFill>
                <a:effectLst/>
                <a:latin typeface="KaTeX_Main"/>
              </a:rPr>
              <a:t>)</a:t>
            </a:r>
            <a:br>
              <a:rPr lang="lt-LT" b="0" i="0" dirty="0">
                <a:solidFill>
                  <a:srgbClr val="374151"/>
                </a:solidFill>
                <a:effectLst/>
                <a:latin typeface="KaTeX_Main"/>
              </a:rPr>
            </a:br>
            <a:endParaRPr lang="en-GB" b="1" dirty="0">
              <a:solidFill>
                <a:schemeClr val="bg1"/>
              </a:solidFill>
              <a:effectLst/>
            </a:endParaRPr>
          </a:p>
          <a:p>
            <a:pPr marL="0" indent="0">
              <a:buNone/>
            </a:pPr>
            <a:endParaRPr lang="en-GB" b="1" dirty="0">
              <a:solidFill>
                <a:schemeClr val="bg1"/>
              </a:solidFill>
              <a:effectLst/>
            </a:endParaRPr>
          </a:p>
          <a:p>
            <a:pPr marL="0" indent="0">
              <a:buNone/>
            </a:pPr>
            <a:r>
              <a:rPr lang="en-GB" b="1" dirty="0">
                <a:solidFill>
                  <a:schemeClr val="bg1"/>
                </a:solidFill>
                <a:effectLst/>
              </a:rPr>
              <a:t>[EN] 1. Accuracy = (True Positives + True Negatives) / (True Positives + False Positives + False Negatives + True Negatives)</a:t>
            </a:r>
          </a:p>
          <a:p>
            <a:pPr marL="0" indent="0">
              <a:buNone/>
            </a:pPr>
            <a:endParaRPr lang="en-GB" b="1" dirty="0">
              <a:solidFill>
                <a:schemeClr val="bg1"/>
              </a:solidFill>
              <a:effectLst/>
            </a:endParaRPr>
          </a:p>
          <a:p>
            <a:pPr marL="0" indent="0">
              <a:buNone/>
            </a:pPr>
            <a:r>
              <a:rPr lang="en-GB" b="1" dirty="0">
                <a:solidFill>
                  <a:schemeClr val="bg1"/>
                </a:solidFill>
                <a:effectLst/>
              </a:rPr>
              <a:t>2. Precision = True Positives / (True Positives + False Positives)</a:t>
            </a:r>
          </a:p>
          <a:p>
            <a:pPr marL="0" indent="0">
              <a:buNone/>
            </a:pPr>
            <a:endParaRPr lang="en-GB" b="1" dirty="0">
              <a:solidFill>
                <a:schemeClr val="bg1"/>
              </a:solidFill>
              <a:effectLst/>
            </a:endParaRPr>
          </a:p>
          <a:p>
            <a:pPr marL="0" indent="0">
              <a:buNone/>
            </a:pPr>
            <a:r>
              <a:rPr lang="en-GB" b="1" dirty="0">
                <a:solidFill>
                  <a:schemeClr val="bg1"/>
                </a:solidFill>
                <a:effectLst/>
              </a:rPr>
              <a:t>3. Recall = True Positives / (True Positives + False Negatives)</a:t>
            </a:r>
          </a:p>
          <a:p>
            <a:pPr marL="0" indent="0">
              <a:buNone/>
            </a:pPr>
            <a:endParaRPr lang="en-GB" b="1" dirty="0">
              <a:solidFill>
                <a:schemeClr val="bg1"/>
              </a:solidFill>
              <a:effectLst/>
            </a:endParaRPr>
          </a:p>
          <a:p>
            <a:pPr marL="0" indent="0">
              <a:buNone/>
            </a:pPr>
            <a:r>
              <a:rPr lang="en-GB" b="1" dirty="0">
                <a:solidFill>
                  <a:schemeClr val="bg1"/>
                </a:solidFill>
                <a:effectLst/>
              </a:rPr>
              <a:t>4. F1-score = 2 * (Precision * Recall) / (Precision + Recall)</a:t>
            </a:r>
            <a:endParaRPr lang="en-GB" dirty="0">
              <a:solidFill>
                <a:schemeClr val="bg1"/>
              </a:solidFill>
              <a:effectLst/>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51</a:t>
            </a:fld>
            <a:endParaRPr lang="en-LV"/>
          </a:p>
        </p:txBody>
      </p:sp>
    </p:spTree>
    <p:extLst>
      <p:ext uri="{BB962C8B-B14F-4D97-AF65-F5344CB8AC3E}">
        <p14:creationId xmlns:p14="http://schemas.microsoft.com/office/powerpoint/2010/main" val="12798825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1" dirty="0">
                <a:solidFill>
                  <a:schemeClr val="bg1"/>
                </a:solidFill>
                <a:effectLst/>
              </a:rPr>
              <a:t>[LT] </a:t>
            </a:r>
            <a:r>
              <a:rPr lang="en-GB" sz="1200" b="0" dirty="0" err="1">
                <a:solidFill>
                  <a:schemeClr val="bg1"/>
                </a:solidFill>
                <a:effectLst/>
              </a:rPr>
              <a:t>Dabar</a:t>
            </a:r>
            <a:r>
              <a:rPr lang="en-GB" sz="1200" b="0" dirty="0">
                <a:solidFill>
                  <a:schemeClr val="bg1"/>
                </a:solidFill>
                <a:effectLst/>
              </a:rPr>
              <a:t> </a:t>
            </a:r>
            <a:r>
              <a:rPr lang="en-GB" sz="1200" b="0" dirty="0" err="1">
                <a:solidFill>
                  <a:schemeClr val="bg1"/>
                </a:solidFill>
                <a:effectLst/>
              </a:rPr>
              <a:t>pakalbesime</a:t>
            </a:r>
            <a:r>
              <a:rPr lang="en-GB" sz="1200" b="0" dirty="0">
                <a:solidFill>
                  <a:schemeClr val="bg1"/>
                </a:solidFill>
                <a:effectLst/>
              </a:rPr>
              <a:t> </a:t>
            </a:r>
            <a:r>
              <a:rPr lang="en-GB" sz="1200" b="0" dirty="0" err="1">
                <a:solidFill>
                  <a:schemeClr val="bg1"/>
                </a:solidFill>
                <a:effectLst/>
              </a:rPr>
              <a:t>apie</a:t>
            </a:r>
            <a:r>
              <a:rPr lang="en-GB" sz="1200" b="0" dirty="0">
                <a:solidFill>
                  <a:schemeClr val="bg1"/>
                </a:solidFill>
                <a:effectLst/>
              </a:rPr>
              <a:t> visas </a:t>
            </a:r>
            <a:r>
              <a:rPr lang="en-GB" sz="1200" b="0" dirty="0" err="1">
                <a:solidFill>
                  <a:schemeClr val="bg1"/>
                </a:solidFill>
                <a:effectLst/>
              </a:rPr>
              <a:t>keturias</a:t>
            </a:r>
            <a:r>
              <a:rPr lang="en-GB" sz="1200" b="0" dirty="0">
                <a:solidFill>
                  <a:schemeClr val="bg1"/>
                </a:solidFill>
                <a:effectLst/>
              </a:rPr>
              <a:t> </a:t>
            </a:r>
            <a:r>
              <a:rPr lang="en-GB" sz="1200" b="0" dirty="0" err="1">
                <a:solidFill>
                  <a:schemeClr val="bg1"/>
                </a:solidFill>
                <a:effectLst/>
              </a:rPr>
              <a:t>metrikas</a:t>
            </a:r>
            <a:r>
              <a:rPr lang="en-GB" sz="1200" b="0" dirty="0">
                <a:solidFill>
                  <a:schemeClr val="bg1"/>
                </a:solidFill>
                <a:effectLst/>
              </a:rPr>
              <a:t> </a:t>
            </a:r>
            <a:r>
              <a:rPr lang="en-GB" sz="1200" b="0" dirty="0" err="1">
                <a:solidFill>
                  <a:schemeClr val="bg1"/>
                </a:solidFill>
                <a:effectLst/>
              </a:rPr>
              <a:t>truputi</a:t>
            </a:r>
            <a:r>
              <a:rPr lang="en-GB" sz="1200" b="0" dirty="0">
                <a:solidFill>
                  <a:schemeClr val="bg1"/>
                </a:solidFill>
                <a:effectLst/>
              </a:rPr>
              <a:t> </a:t>
            </a:r>
            <a:r>
              <a:rPr lang="en-GB" sz="1200" b="0" dirty="0" err="1">
                <a:solidFill>
                  <a:schemeClr val="bg1"/>
                </a:solidFill>
                <a:effectLst/>
              </a:rPr>
              <a:t>detaliau</a:t>
            </a:r>
            <a:r>
              <a:rPr lang="en-GB" sz="1200" b="0" dirty="0">
                <a:solidFill>
                  <a:schemeClr val="bg1"/>
                </a:solidFill>
                <a:effectLst/>
              </a:rPr>
              <a:t>. </a:t>
            </a:r>
            <a:r>
              <a:rPr lang="en-GB" sz="1200" b="0" dirty="0" err="1">
                <a:solidFill>
                  <a:schemeClr val="bg1"/>
                </a:solidFill>
                <a:effectLst/>
              </a:rPr>
              <a:t>Taigi</a:t>
            </a:r>
            <a:endParaRPr lang="en-GB" sz="1200" b="0" dirty="0">
              <a:solidFill>
                <a:schemeClr val="bg1"/>
              </a:solidFill>
              <a:effectLst/>
            </a:endParaRPr>
          </a:p>
          <a:p>
            <a:pPr algn="l"/>
            <a:endParaRPr lang="en-GB" sz="1200" b="1" i="0" dirty="0">
              <a:solidFill>
                <a:schemeClr val="bg1"/>
              </a:solidFill>
              <a:effectLst/>
              <a:latin typeface="Söhne"/>
            </a:endParaRPr>
          </a:p>
          <a:p>
            <a:pPr algn="l"/>
            <a:r>
              <a:rPr lang="lt-LT" b="1" i="0" dirty="0">
                <a:solidFill>
                  <a:srgbClr val="374151"/>
                </a:solidFill>
                <a:effectLst/>
                <a:latin typeface="Söhne"/>
              </a:rPr>
              <a:t>Našumo Matavimo Rodiklių Formulės ir Gairės</a:t>
            </a:r>
          </a:p>
          <a:p>
            <a:pPr algn="l"/>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Tikslumas (</a:t>
            </a:r>
            <a:r>
              <a:rPr lang="lt-LT" b="1" i="0" dirty="0" err="1">
                <a:solidFill>
                  <a:srgbClr val="374151"/>
                </a:solidFill>
                <a:effectLst/>
                <a:latin typeface="Söhne"/>
              </a:rPr>
              <a:t>Accuracy</a:t>
            </a:r>
            <a:r>
              <a:rPr lang="lt-LT" b="1" i="0" dirty="0">
                <a:solidFill>
                  <a:srgbClr val="374151"/>
                </a:solidFill>
                <a:effectLst/>
                <a:latin typeface="Söhne"/>
              </a:rPr>
              <a:t>)</a:t>
            </a:r>
            <a:endParaRPr lang="lt-LT" b="0" i="0" dirty="0">
              <a:solidFill>
                <a:srgbClr val="374151"/>
              </a:solidFill>
              <a:effectLst/>
              <a:latin typeface="Söhne"/>
            </a:endParaRPr>
          </a:p>
          <a:p>
            <a:pPr marL="742950" lvl="1" indent="-285750" algn="l">
              <a:buFont typeface="+mj-lt"/>
              <a:buAutoNum type="arabicPeriod"/>
            </a:pPr>
            <a:r>
              <a:rPr lang="lt-LT" b="1" i="0" dirty="0">
                <a:solidFill>
                  <a:srgbClr val="374151"/>
                </a:solidFill>
                <a:effectLst/>
                <a:latin typeface="Söhne"/>
              </a:rPr>
              <a:t>Formulė</a:t>
            </a:r>
            <a:r>
              <a:rPr lang="lt-LT" b="0" i="0" dirty="0">
                <a:solidFill>
                  <a:srgbClr val="374151"/>
                </a:solidFill>
                <a:effectLst/>
                <a:latin typeface="Söhne"/>
              </a:rPr>
              <a:t>: </a:t>
            </a:r>
            <a:r>
              <a:rPr lang="lt-LT" b="0" i="1" dirty="0">
                <a:solidFill>
                  <a:srgbClr val="374151"/>
                </a:solidFill>
                <a:effectLst/>
                <a:latin typeface="KaTeX_Math"/>
              </a:rPr>
              <a:t>Tikslumas</a:t>
            </a:r>
            <a:r>
              <a:rPr lang="lt-LT" b="0" i="0" dirty="0">
                <a:solidFill>
                  <a:srgbClr val="374151"/>
                </a:solidFill>
                <a:effectLst/>
                <a:latin typeface="KaTeX_Main"/>
              </a:rPr>
              <a:t>=)(</a:t>
            </a:r>
            <a:r>
              <a:rPr lang="lt-LT" b="0" i="1" dirty="0" err="1">
                <a:solidFill>
                  <a:srgbClr val="374151"/>
                </a:solidFill>
                <a:effectLst/>
                <a:latin typeface="KaTeX_Math"/>
              </a:rPr>
              <a:t>TeisingaiTeigiami</a:t>
            </a:r>
            <a:r>
              <a:rPr lang="lt-LT" b="0" i="0" dirty="0" err="1">
                <a:solidFill>
                  <a:srgbClr val="374151"/>
                </a:solidFill>
                <a:effectLst/>
                <a:latin typeface="KaTeX_Main"/>
              </a:rPr>
              <a:t>+</a:t>
            </a:r>
            <a:r>
              <a:rPr lang="lt-LT" b="0" i="1" dirty="0" err="1">
                <a:solidFill>
                  <a:srgbClr val="374151"/>
                </a:solidFill>
                <a:effectLst/>
                <a:latin typeface="KaTeX_Math"/>
              </a:rPr>
              <a:t>TeisingaiNeigiami</a:t>
            </a:r>
            <a:r>
              <a:rPr lang="lt-LT" b="0" i="0" dirty="0">
                <a:solidFill>
                  <a:srgbClr val="374151"/>
                </a:solidFill>
                <a:effectLst/>
                <a:latin typeface="KaTeX_Main"/>
              </a:rPr>
              <a:t>)​ /(</a:t>
            </a:r>
            <a:r>
              <a:rPr lang="lt-LT" b="0" i="1" dirty="0">
                <a:solidFill>
                  <a:srgbClr val="374151"/>
                </a:solidFill>
                <a:effectLst/>
                <a:latin typeface="KaTeX_Math"/>
              </a:rPr>
              <a:t>TeisingaiTeigiami</a:t>
            </a:r>
            <a:r>
              <a:rPr lang="lt-LT" b="0" i="0" dirty="0">
                <a:solidFill>
                  <a:srgbClr val="374151"/>
                </a:solidFill>
                <a:effectLst/>
                <a:latin typeface="KaTeX_Main"/>
              </a:rPr>
              <a:t>+</a:t>
            </a:r>
            <a:r>
              <a:rPr lang="lt-LT" b="0" i="1" dirty="0">
                <a:solidFill>
                  <a:srgbClr val="374151"/>
                </a:solidFill>
                <a:effectLst/>
                <a:latin typeface="KaTeX_Math"/>
              </a:rPr>
              <a:t>KlaidingaiTeigiami</a:t>
            </a:r>
            <a:r>
              <a:rPr lang="lt-LT" b="0" i="0" dirty="0">
                <a:solidFill>
                  <a:srgbClr val="374151"/>
                </a:solidFill>
                <a:effectLst/>
                <a:latin typeface="KaTeX_Main"/>
              </a:rPr>
              <a:t>+</a:t>
            </a:r>
            <a:r>
              <a:rPr lang="lt-LT" b="0" i="1" dirty="0">
                <a:solidFill>
                  <a:srgbClr val="374151"/>
                </a:solidFill>
                <a:effectLst/>
                <a:latin typeface="KaTeX_Math"/>
              </a:rPr>
              <a:t>KlaidingaiNeigiami</a:t>
            </a:r>
            <a:r>
              <a:rPr lang="lt-LT" b="0" i="0" dirty="0">
                <a:solidFill>
                  <a:srgbClr val="374151"/>
                </a:solidFill>
                <a:effectLst/>
                <a:latin typeface="KaTeX_Main"/>
              </a:rPr>
              <a:t>+</a:t>
            </a:r>
            <a:r>
              <a:rPr lang="lt-LT" b="0" i="1" dirty="0">
                <a:solidFill>
                  <a:srgbClr val="374151"/>
                </a:solidFill>
                <a:effectLst/>
                <a:latin typeface="KaTeX_Math"/>
              </a:rPr>
              <a:t>TeisingaiNeigiami)</a:t>
            </a:r>
            <a:endParaRPr lang="lt-LT" b="0" i="0" dirty="0">
              <a:solidFill>
                <a:srgbClr val="374151"/>
              </a:solidFill>
              <a:effectLst/>
              <a:latin typeface="Söhne"/>
            </a:endParaRPr>
          </a:p>
          <a:p>
            <a:pPr marL="742950" lvl="1" indent="-285750" algn="l">
              <a:buFont typeface="+mj-lt"/>
              <a:buAutoNum type="arabicPeriod"/>
            </a:pPr>
            <a:r>
              <a:rPr lang="lt-LT" b="1" i="0" dirty="0">
                <a:solidFill>
                  <a:srgbClr val="374151"/>
                </a:solidFill>
                <a:effectLst/>
                <a:latin typeface="Söhne"/>
              </a:rPr>
              <a:t>Gairė</a:t>
            </a:r>
            <a:r>
              <a:rPr lang="lt-LT" b="0" i="0" dirty="0">
                <a:solidFill>
                  <a:srgbClr val="374151"/>
                </a:solidFill>
                <a:effectLst/>
                <a:latin typeface="Söhne"/>
              </a:rPr>
              <a:t>: Tikslumas virš 90% paprastai laikomas geru. Tačiau nesubalansuotuose duomenų rinkiniuose tikslumas gali būti klaidinantis, todėl būtina vertinti ir kitus rodiklius.</a:t>
            </a:r>
          </a:p>
          <a:p>
            <a:pPr algn="l">
              <a:buFont typeface="+mj-lt"/>
              <a:buAutoNum type="arabicPeriod"/>
            </a:pPr>
            <a:r>
              <a:rPr lang="lt-LT" b="1" i="0" dirty="0" err="1">
                <a:solidFill>
                  <a:srgbClr val="374151"/>
                </a:solidFill>
                <a:effectLst/>
                <a:latin typeface="Söhne"/>
              </a:rPr>
              <a:t>Tikslinumas</a:t>
            </a:r>
            <a:r>
              <a:rPr lang="lt-LT" b="1" i="0" dirty="0">
                <a:solidFill>
                  <a:srgbClr val="374151"/>
                </a:solidFill>
                <a:effectLst/>
                <a:latin typeface="Söhne"/>
              </a:rPr>
              <a:t> (</a:t>
            </a:r>
            <a:r>
              <a:rPr lang="lt-LT" b="1" i="0" dirty="0" err="1">
                <a:solidFill>
                  <a:srgbClr val="374151"/>
                </a:solidFill>
                <a:effectLst/>
                <a:latin typeface="Söhne"/>
              </a:rPr>
              <a:t>Precision</a:t>
            </a:r>
            <a:r>
              <a:rPr lang="lt-LT" b="1" i="0" dirty="0">
                <a:solidFill>
                  <a:srgbClr val="374151"/>
                </a:solidFill>
                <a:effectLst/>
                <a:latin typeface="Söhne"/>
              </a:rPr>
              <a:t>)</a:t>
            </a:r>
            <a:endParaRPr lang="lt-LT" b="0" i="0" dirty="0">
              <a:solidFill>
                <a:srgbClr val="374151"/>
              </a:solidFill>
              <a:effectLst/>
              <a:latin typeface="Söhne"/>
            </a:endParaRP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lang="lt-LT" b="1" i="0" dirty="0">
                <a:solidFill>
                  <a:srgbClr val="374151"/>
                </a:solidFill>
                <a:effectLst/>
                <a:latin typeface="Söhne"/>
              </a:rPr>
              <a:t>Formulė</a:t>
            </a:r>
            <a:r>
              <a:rPr lang="lt-LT" b="0" i="0" dirty="0">
                <a:solidFill>
                  <a:srgbClr val="374151"/>
                </a:solidFill>
                <a:effectLst/>
                <a:latin typeface="Söhne"/>
              </a:rPr>
              <a:t>: </a:t>
            </a:r>
            <a:r>
              <a:rPr lang="lt-LT" b="0" i="1" dirty="0" err="1">
                <a:solidFill>
                  <a:srgbClr val="374151"/>
                </a:solidFill>
                <a:effectLst/>
                <a:latin typeface="KaTeX_Math"/>
              </a:rPr>
              <a:t>Tikslinumas</a:t>
            </a:r>
            <a:r>
              <a:rPr lang="lt-LT" b="0" i="0" dirty="0">
                <a:solidFill>
                  <a:srgbClr val="374151"/>
                </a:solidFill>
                <a:effectLst/>
                <a:latin typeface="KaTeX_Main"/>
              </a:rPr>
              <a:t>=(</a:t>
            </a:r>
            <a:r>
              <a:rPr lang="lt-LT" b="0" i="1" dirty="0" err="1">
                <a:solidFill>
                  <a:srgbClr val="374151"/>
                </a:solidFill>
                <a:effectLst/>
                <a:latin typeface="KaTeX_Math"/>
              </a:rPr>
              <a:t>TeisingaiTeigiami</a:t>
            </a:r>
            <a:r>
              <a:rPr lang="lt-LT" b="0" i="0" dirty="0">
                <a:solidFill>
                  <a:srgbClr val="374151"/>
                </a:solidFill>
                <a:effectLst/>
                <a:latin typeface="KaTeX_Main"/>
              </a:rPr>
              <a:t>)​</a:t>
            </a:r>
            <a:r>
              <a:rPr lang="lt-LT" b="0" i="0" dirty="0">
                <a:solidFill>
                  <a:srgbClr val="374151"/>
                </a:solidFill>
                <a:effectLst/>
                <a:latin typeface="Söhne"/>
              </a:rPr>
              <a:t>/</a:t>
            </a:r>
            <a:r>
              <a:rPr lang="lt-LT" b="0" i="0" dirty="0">
                <a:solidFill>
                  <a:srgbClr val="374151"/>
                </a:solidFill>
                <a:effectLst/>
                <a:latin typeface="KaTeX_Main"/>
              </a:rPr>
              <a:t>(</a:t>
            </a:r>
            <a:r>
              <a:rPr lang="lt-LT" b="0" i="1" dirty="0" err="1">
                <a:solidFill>
                  <a:srgbClr val="374151"/>
                </a:solidFill>
                <a:effectLst/>
                <a:latin typeface="KaTeX_Math"/>
              </a:rPr>
              <a:t>TeisingaiTeigiami</a:t>
            </a:r>
            <a:r>
              <a:rPr lang="lt-LT" b="0" i="0" dirty="0" err="1">
                <a:solidFill>
                  <a:srgbClr val="374151"/>
                </a:solidFill>
                <a:effectLst/>
                <a:latin typeface="KaTeX_Main"/>
              </a:rPr>
              <a:t>+</a:t>
            </a:r>
            <a:r>
              <a:rPr lang="lt-LT" b="0" i="1" dirty="0" err="1">
                <a:solidFill>
                  <a:srgbClr val="374151"/>
                </a:solidFill>
                <a:effectLst/>
                <a:latin typeface="KaTeX_Math"/>
              </a:rPr>
              <a:t>KlaidingaiTeigiami</a:t>
            </a:r>
            <a:r>
              <a:rPr lang="lt-LT" b="0" i="0" dirty="0">
                <a:solidFill>
                  <a:srgbClr val="374151"/>
                </a:solidFill>
                <a:effectLst/>
                <a:latin typeface="KaTeX_Main"/>
              </a:rPr>
              <a:t>) </a:t>
            </a:r>
          </a:p>
          <a:p>
            <a:pPr marL="742950" lvl="1" indent="-285750" algn="l">
              <a:buFont typeface="+mj-lt"/>
              <a:buAutoNum type="arabicPeriod"/>
            </a:pPr>
            <a:r>
              <a:rPr lang="lt-LT" b="1" i="0" dirty="0">
                <a:solidFill>
                  <a:srgbClr val="374151"/>
                </a:solidFill>
                <a:effectLst/>
                <a:latin typeface="Söhne"/>
              </a:rPr>
              <a:t>Gairė</a:t>
            </a:r>
            <a:r>
              <a:rPr lang="lt-LT" b="0" i="0" dirty="0">
                <a:solidFill>
                  <a:srgbClr val="374151"/>
                </a:solidFill>
                <a:effectLst/>
                <a:latin typeface="Söhne"/>
              </a:rPr>
              <a:t>: </a:t>
            </a:r>
            <a:r>
              <a:rPr lang="lt-LT" b="0" i="0" dirty="0" err="1">
                <a:solidFill>
                  <a:srgbClr val="374151"/>
                </a:solidFill>
                <a:effectLst/>
                <a:latin typeface="Söhne"/>
              </a:rPr>
              <a:t>Tikslinumas</a:t>
            </a:r>
            <a:r>
              <a:rPr lang="lt-LT" b="0" i="0" dirty="0">
                <a:solidFill>
                  <a:srgbClr val="374151"/>
                </a:solidFill>
                <a:effectLst/>
                <a:latin typeface="Söhne"/>
              </a:rPr>
              <a:t> virš 80% laikomas geru, tačiau tai priklauso nuo konkrečios problemos ir duomenų rinkinio. Aukštas </a:t>
            </a:r>
            <a:r>
              <a:rPr lang="lt-LT" b="0" i="0" dirty="0" err="1">
                <a:solidFill>
                  <a:srgbClr val="374151"/>
                </a:solidFill>
                <a:effectLst/>
                <a:latin typeface="Söhne"/>
              </a:rPr>
              <a:t>tikslinumas</a:t>
            </a:r>
            <a:r>
              <a:rPr lang="lt-LT" b="0" i="0" dirty="0">
                <a:solidFill>
                  <a:srgbClr val="374151"/>
                </a:solidFill>
                <a:effectLst/>
                <a:latin typeface="Söhne"/>
              </a:rPr>
              <a:t> yra esminis, kai klaidingų teigiamų verčių yra daug.\</a:t>
            </a:r>
          </a:p>
          <a:p>
            <a:pPr marL="0" indent="0">
              <a:buNone/>
            </a:pPr>
            <a:endParaRPr lang="en-GB" sz="1200" b="0" dirty="0">
              <a:solidFill>
                <a:schemeClr val="bg1"/>
              </a:solidFill>
              <a:effectLst/>
            </a:endParaRPr>
          </a:p>
          <a:p>
            <a:pPr marL="0" indent="0">
              <a:buNone/>
            </a:pPr>
            <a:r>
              <a:rPr lang="en-GB" sz="1200" b="0" dirty="0" err="1">
                <a:solidFill>
                  <a:schemeClr val="bg1"/>
                </a:solidFill>
                <a:effectLst/>
              </a:rPr>
              <a:t>Toliau</a:t>
            </a:r>
            <a:r>
              <a:rPr lang="en-GB" sz="1200" b="0" dirty="0">
                <a:solidFill>
                  <a:schemeClr val="bg1"/>
                </a:solidFill>
                <a:effectLst/>
              </a:rPr>
              <a:t> ()</a:t>
            </a:r>
          </a:p>
          <a:p>
            <a:pPr marL="0" indent="0">
              <a:buNone/>
            </a:pPr>
            <a:endParaRPr lang="en-GB" sz="1200" b="0" dirty="0">
              <a:solidFill>
                <a:schemeClr val="bg1"/>
              </a:solidFill>
              <a:effectLst/>
            </a:endParaRPr>
          </a:p>
          <a:p>
            <a:pPr marL="0" indent="0">
              <a:buNone/>
            </a:pPr>
            <a:r>
              <a:rPr lang="en-GB" sz="1200" b="1" dirty="0">
                <a:solidFill>
                  <a:schemeClr val="bg1"/>
                </a:solidFill>
                <a:effectLst/>
              </a:rPr>
              <a:t>[EN]</a:t>
            </a:r>
          </a:p>
          <a:p>
            <a:pPr marL="0" indent="0">
              <a:buNone/>
            </a:pPr>
            <a:endParaRPr lang="en-GB" sz="1200" b="1" dirty="0">
              <a:solidFill>
                <a:schemeClr val="bg1"/>
              </a:solidFill>
              <a:effectLst/>
            </a:endParaRPr>
          </a:p>
          <a:p>
            <a:pPr marL="0" indent="0">
              <a:buNone/>
            </a:pPr>
            <a:r>
              <a:rPr lang="en-GB" sz="1200" b="1" dirty="0">
                <a:solidFill>
                  <a:schemeClr val="bg1"/>
                </a:solidFill>
                <a:effectLst/>
              </a:rPr>
              <a:t>1. Accuracy:</a:t>
            </a:r>
          </a:p>
          <a:p>
            <a:pPr marL="0" indent="0">
              <a:buNone/>
            </a:pPr>
            <a:r>
              <a:rPr lang="en-GB" sz="1200" dirty="0">
                <a:solidFill>
                  <a:schemeClr val="bg1"/>
                </a:solidFill>
                <a:effectLst/>
              </a:rPr>
              <a:t>   Formula: Accuracy = (True Positives + True Negatives) / (True Positives + False Positives + False Negatives + True Negatives)</a:t>
            </a:r>
          </a:p>
          <a:p>
            <a:pPr marL="0" indent="0">
              <a:buNone/>
            </a:pPr>
            <a:r>
              <a:rPr lang="en-GB" sz="1200" dirty="0">
                <a:solidFill>
                  <a:schemeClr val="bg1"/>
                </a:solidFill>
                <a:effectLst/>
              </a:rPr>
              <a:t>   Guideline: An accuracy above 90% is generally considered good. However, in imbalanced datasets, accuracy can be misleading, so it is essential to evaluate other metrics as well.</a:t>
            </a:r>
          </a:p>
          <a:p>
            <a:pPr marL="0" indent="0">
              <a:buNone/>
            </a:pPr>
            <a:endParaRPr lang="en-GB" sz="1200" dirty="0">
              <a:solidFill>
                <a:schemeClr val="bg1"/>
              </a:solidFill>
              <a:effectLst/>
            </a:endParaRPr>
          </a:p>
          <a:p>
            <a:pPr marL="0" indent="0">
              <a:buNone/>
            </a:pPr>
            <a:r>
              <a:rPr lang="en-GB" sz="1200" b="1" dirty="0">
                <a:solidFill>
                  <a:schemeClr val="bg1"/>
                </a:solidFill>
                <a:effectLst/>
              </a:rPr>
              <a:t>2. Precision:</a:t>
            </a:r>
          </a:p>
          <a:p>
            <a:pPr marL="0" indent="0">
              <a:buNone/>
            </a:pPr>
            <a:r>
              <a:rPr lang="en-GB" sz="1200" dirty="0">
                <a:solidFill>
                  <a:schemeClr val="bg1"/>
                </a:solidFill>
                <a:effectLst/>
              </a:rPr>
              <a:t>   Formula: Precision = True Positives / (True Positives + False Positives)</a:t>
            </a:r>
          </a:p>
          <a:p>
            <a:pPr marL="0" indent="0">
              <a:buNone/>
            </a:pPr>
            <a:r>
              <a:rPr lang="en-GB" sz="1200" dirty="0">
                <a:solidFill>
                  <a:schemeClr val="bg1"/>
                </a:solidFill>
                <a:effectLst/>
              </a:rPr>
              <a:t>   Guideline: A precision above 80% is considered good, but it depends on the specific problem and dataset. A high precision is essential when the cost of false positives is considerable.</a:t>
            </a:r>
          </a:p>
        </p:txBody>
      </p:sp>
      <p:sp>
        <p:nvSpPr>
          <p:cNvPr id="4" name="Slide Number Placeholder 3"/>
          <p:cNvSpPr>
            <a:spLocks noGrp="1"/>
          </p:cNvSpPr>
          <p:nvPr>
            <p:ph type="sldNum" sz="quarter" idx="5"/>
          </p:nvPr>
        </p:nvSpPr>
        <p:spPr/>
        <p:txBody>
          <a:bodyPr/>
          <a:lstStyle/>
          <a:p>
            <a:fld id="{58B5B331-3B16-3140-A26E-1882A4D37138}" type="slidenum">
              <a:rPr lang="en-LV" smtClean="0"/>
              <a:t>52</a:t>
            </a:fld>
            <a:endParaRPr lang="en-LV"/>
          </a:p>
        </p:txBody>
      </p:sp>
    </p:spTree>
    <p:extLst>
      <p:ext uri="{BB962C8B-B14F-4D97-AF65-F5344CB8AC3E}">
        <p14:creationId xmlns:p14="http://schemas.microsoft.com/office/powerpoint/2010/main" val="3511937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dirty="0">
                <a:solidFill>
                  <a:schemeClr val="bg1"/>
                </a:solidFill>
                <a:effectLst/>
              </a:rPr>
              <a:t>[LT]</a:t>
            </a:r>
          </a:p>
          <a:p>
            <a:pPr marL="0" indent="0">
              <a:buNone/>
            </a:pPr>
            <a:endParaRPr lang="en-GB" sz="1200" b="1" dirty="0">
              <a:solidFill>
                <a:schemeClr val="bg1"/>
              </a:solidFill>
              <a:effectLst/>
            </a:endParaRPr>
          </a:p>
          <a:p>
            <a:pPr algn="l"/>
            <a:r>
              <a:rPr lang="lt-LT" b="1" i="0" dirty="0">
                <a:solidFill>
                  <a:srgbClr val="374151"/>
                </a:solidFill>
                <a:effectLst/>
                <a:latin typeface="Söhne"/>
              </a:rPr>
              <a:t>Našumo Matavimo Rodiklių Formulės ir Gairės</a:t>
            </a:r>
            <a:endParaRPr lang="lt-LT" b="0" i="0" dirty="0">
              <a:solidFill>
                <a:srgbClr val="374151"/>
              </a:solidFill>
              <a:effectLst/>
              <a:latin typeface="Söhne"/>
            </a:endParaRPr>
          </a:p>
          <a:p>
            <a:pPr algn="l">
              <a:buFont typeface="+mj-lt"/>
              <a:buAutoNum type="arabicPeriod" startAt="3"/>
            </a:pPr>
            <a:r>
              <a:rPr lang="lt-LT" b="1" i="0" dirty="0">
                <a:solidFill>
                  <a:srgbClr val="374151"/>
                </a:solidFill>
                <a:effectLst/>
                <a:latin typeface="Söhne"/>
              </a:rPr>
              <a:t>Atkūrimas (</a:t>
            </a:r>
            <a:r>
              <a:rPr lang="lt-LT" b="1" i="0" dirty="0" err="1">
                <a:solidFill>
                  <a:srgbClr val="374151"/>
                </a:solidFill>
                <a:effectLst/>
                <a:latin typeface="Söhne"/>
              </a:rPr>
              <a:t>Recall</a:t>
            </a:r>
            <a:r>
              <a:rPr lang="lt-LT" b="1" i="0" dirty="0">
                <a:solidFill>
                  <a:srgbClr val="374151"/>
                </a:solidFill>
                <a:effectLst/>
                <a:latin typeface="Söhne"/>
              </a:rPr>
              <a:t>)</a:t>
            </a:r>
            <a:endParaRPr lang="lt-LT" b="0" i="0" dirty="0">
              <a:solidFill>
                <a:srgbClr val="374151"/>
              </a:solidFill>
              <a:effectLst/>
              <a:latin typeface="Söhne"/>
            </a:endParaRPr>
          </a:p>
          <a:p>
            <a:pPr marL="742950" marR="0" lvl="1" indent="-285750" algn="l" defTabSz="914400" rtl="0" eaLnBrk="1" fontAlgn="auto" latinLnBrk="0" hangingPunct="1">
              <a:lnSpc>
                <a:spcPct val="100000"/>
              </a:lnSpc>
              <a:spcBef>
                <a:spcPts val="0"/>
              </a:spcBef>
              <a:spcAft>
                <a:spcPts val="0"/>
              </a:spcAft>
              <a:buClrTx/>
              <a:buSzTx/>
              <a:buFont typeface="+mj-lt"/>
              <a:buAutoNum type="arabicPeriod" startAt="3"/>
              <a:tabLst/>
              <a:defRPr/>
            </a:pPr>
            <a:r>
              <a:rPr lang="lt-LT" b="1" i="0" dirty="0">
                <a:solidFill>
                  <a:srgbClr val="374151"/>
                </a:solidFill>
                <a:effectLst/>
                <a:latin typeface="Söhne"/>
              </a:rPr>
              <a:t>Formulė</a:t>
            </a:r>
            <a:r>
              <a:rPr lang="lt-LT" b="0" i="0" dirty="0">
                <a:solidFill>
                  <a:srgbClr val="374151"/>
                </a:solidFill>
                <a:effectLst/>
                <a:latin typeface="Söhne"/>
              </a:rPr>
              <a:t>: </a:t>
            </a:r>
            <a:r>
              <a:rPr lang="lt-LT" b="0" i="1" dirty="0" err="1">
                <a:solidFill>
                  <a:srgbClr val="374151"/>
                </a:solidFill>
                <a:effectLst/>
                <a:latin typeface="KaTeX_Math"/>
              </a:rPr>
              <a:t>Atku</a:t>
            </a:r>
            <a:r>
              <a:rPr lang="lt-LT" b="0" i="0" dirty="0" err="1">
                <a:solidFill>
                  <a:srgbClr val="374151"/>
                </a:solidFill>
                <a:effectLst/>
                <a:latin typeface="KaTeX_Main"/>
              </a:rPr>
              <a:t>ˉ</a:t>
            </a:r>
            <a:r>
              <a:rPr lang="lt-LT" b="0" i="1" dirty="0" err="1">
                <a:solidFill>
                  <a:srgbClr val="374151"/>
                </a:solidFill>
                <a:effectLst/>
                <a:latin typeface="KaTeX_Math"/>
              </a:rPr>
              <a:t>rimas</a:t>
            </a:r>
            <a:r>
              <a:rPr lang="lt-LT" b="0" i="0" dirty="0">
                <a:solidFill>
                  <a:srgbClr val="374151"/>
                </a:solidFill>
                <a:effectLst/>
                <a:latin typeface="KaTeX_Main"/>
              </a:rPr>
              <a:t>=)(</a:t>
            </a:r>
            <a:r>
              <a:rPr lang="lt-LT" b="0" i="1" dirty="0" err="1">
                <a:solidFill>
                  <a:srgbClr val="374151"/>
                </a:solidFill>
                <a:effectLst/>
                <a:latin typeface="KaTeX_Math"/>
              </a:rPr>
              <a:t>TeisingaiTeigiami</a:t>
            </a:r>
            <a:r>
              <a:rPr lang="lt-LT" b="0" i="0" dirty="0">
                <a:solidFill>
                  <a:srgbClr val="374151"/>
                </a:solidFill>
                <a:effectLst/>
                <a:latin typeface="KaTeX_Main"/>
              </a:rPr>
              <a:t>)​</a:t>
            </a:r>
            <a:r>
              <a:rPr lang="lt-LT" b="0" i="0" dirty="0">
                <a:solidFill>
                  <a:srgbClr val="374151"/>
                </a:solidFill>
                <a:effectLst/>
                <a:latin typeface="Söhne"/>
              </a:rPr>
              <a:t>/</a:t>
            </a:r>
            <a:r>
              <a:rPr lang="lt-LT" b="0" i="0" dirty="0">
                <a:solidFill>
                  <a:srgbClr val="374151"/>
                </a:solidFill>
                <a:effectLst/>
                <a:latin typeface="KaTeX_Main"/>
              </a:rPr>
              <a:t>(</a:t>
            </a:r>
            <a:r>
              <a:rPr lang="lt-LT" b="0" i="1" dirty="0" err="1">
                <a:solidFill>
                  <a:srgbClr val="374151"/>
                </a:solidFill>
                <a:effectLst/>
                <a:latin typeface="KaTeX_Math"/>
              </a:rPr>
              <a:t>TeisingaiTeigiami</a:t>
            </a:r>
            <a:r>
              <a:rPr lang="lt-LT" b="0" i="0" dirty="0" err="1">
                <a:solidFill>
                  <a:srgbClr val="374151"/>
                </a:solidFill>
                <a:effectLst/>
                <a:latin typeface="KaTeX_Main"/>
              </a:rPr>
              <a:t>+</a:t>
            </a:r>
            <a:r>
              <a:rPr lang="lt-LT" b="0" i="1" dirty="0" err="1">
                <a:solidFill>
                  <a:srgbClr val="374151"/>
                </a:solidFill>
                <a:effectLst/>
                <a:latin typeface="KaTeX_Math"/>
              </a:rPr>
              <a:t>KlaidingaiNeigiami</a:t>
            </a:r>
            <a:r>
              <a:rPr lang="lt-LT" b="0" i="1" dirty="0">
                <a:solidFill>
                  <a:srgbClr val="374151"/>
                </a:solidFill>
                <a:effectLst/>
                <a:latin typeface="KaTeX_Math"/>
              </a:rPr>
              <a:t>)</a:t>
            </a:r>
          </a:p>
          <a:p>
            <a:pPr marL="742950" lvl="1" indent="-285750" algn="l">
              <a:buFont typeface="+mj-lt"/>
              <a:buAutoNum type="arabicPeriod" startAt="3"/>
            </a:pPr>
            <a:r>
              <a:rPr lang="lt-LT" b="1" i="0" dirty="0">
                <a:solidFill>
                  <a:srgbClr val="374151"/>
                </a:solidFill>
                <a:effectLst/>
                <a:latin typeface="Söhne"/>
              </a:rPr>
              <a:t>Gairė</a:t>
            </a:r>
            <a:r>
              <a:rPr lang="lt-LT" b="0" i="0" dirty="0">
                <a:solidFill>
                  <a:srgbClr val="374151"/>
                </a:solidFill>
                <a:effectLst/>
                <a:latin typeface="Söhne"/>
              </a:rPr>
              <a:t>: Atkūrimas virš 80% paprastai laikomas geru. Tačiau, panašiai kaip ir </a:t>
            </a:r>
            <a:r>
              <a:rPr lang="lt-LT" b="0" i="0" dirty="0" err="1">
                <a:solidFill>
                  <a:srgbClr val="374151"/>
                </a:solidFill>
                <a:effectLst/>
                <a:latin typeface="Söhne"/>
              </a:rPr>
              <a:t>tikslinumu</a:t>
            </a:r>
            <a:r>
              <a:rPr lang="lt-LT" b="0" i="0" dirty="0">
                <a:solidFill>
                  <a:srgbClr val="374151"/>
                </a:solidFill>
                <a:effectLst/>
                <a:latin typeface="Söhne"/>
              </a:rPr>
              <a:t>, tai priklauso nuo konkrečios problemos ir duomenų rinkinio. Aukštas atkūrimas yra labai svarbus, kai teigiamų atvejų nustatymas yra svarbesnis nei klaidingų teigiamų vengimas.</a:t>
            </a:r>
          </a:p>
          <a:p>
            <a:pPr algn="l">
              <a:buFont typeface="+mj-lt"/>
              <a:buAutoNum type="arabicPeriod" startAt="3"/>
            </a:pPr>
            <a:r>
              <a:rPr lang="lt-LT" b="1" i="0" dirty="0">
                <a:solidFill>
                  <a:srgbClr val="374151"/>
                </a:solidFill>
                <a:effectLst/>
                <a:latin typeface="Söhne"/>
              </a:rPr>
              <a:t>F1-Rezultatas (F1-score)</a:t>
            </a:r>
            <a:endParaRPr lang="lt-LT" b="0" i="0" dirty="0">
              <a:solidFill>
                <a:srgbClr val="374151"/>
              </a:solidFill>
              <a:effectLst/>
              <a:latin typeface="Söhne"/>
            </a:endParaRPr>
          </a:p>
          <a:p>
            <a:pPr marL="742950" lvl="1" indent="-285750" algn="l">
              <a:buFont typeface="+mj-lt"/>
              <a:buAutoNum type="arabicPeriod" startAt="3"/>
            </a:pPr>
            <a:r>
              <a:rPr lang="lt-LT" b="1" i="0" dirty="0">
                <a:solidFill>
                  <a:srgbClr val="374151"/>
                </a:solidFill>
                <a:effectLst/>
                <a:latin typeface="Söhne"/>
              </a:rPr>
              <a:t>Formulė</a:t>
            </a:r>
            <a:r>
              <a:rPr lang="lt-LT" b="0" i="0" dirty="0">
                <a:solidFill>
                  <a:srgbClr val="374151"/>
                </a:solidFill>
                <a:effectLst/>
                <a:latin typeface="Söhne"/>
              </a:rPr>
              <a:t>: </a:t>
            </a:r>
            <a:r>
              <a:rPr lang="lt-LT" b="0" i="1" dirty="0">
                <a:solidFill>
                  <a:srgbClr val="374151"/>
                </a:solidFill>
                <a:effectLst/>
                <a:latin typeface="KaTeX_Math"/>
              </a:rPr>
              <a:t>F</a:t>
            </a:r>
            <a:r>
              <a:rPr lang="lt-LT" b="0" i="0" dirty="0">
                <a:solidFill>
                  <a:srgbClr val="374151"/>
                </a:solidFill>
                <a:effectLst/>
                <a:latin typeface="KaTeX_Main"/>
              </a:rPr>
              <a:t>1−</a:t>
            </a:r>
            <a:r>
              <a:rPr lang="lt-LT" b="0" i="1" dirty="0">
                <a:solidFill>
                  <a:srgbClr val="374151"/>
                </a:solidFill>
                <a:effectLst/>
                <a:latin typeface="KaTeX_Math"/>
              </a:rPr>
              <a:t>Rezultatas</a:t>
            </a:r>
            <a:r>
              <a:rPr lang="lt-LT" b="0" i="0" dirty="0">
                <a:solidFill>
                  <a:srgbClr val="374151"/>
                </a:solidFill>
                <a:effectLst/>
                <a:latin typeface="KaTeX_Main"/>
              </a:rPr>
              <a:t>=2×(</a:t>
            </a:r>
            <a:r>
              <a:rPr lang="lt-LT" b="0" i="1" dirty="0" err="1">
                <a:solidFill>
                  <a:srgbClr val="374151"/>
                </a:solidFill>
                <a:effectLst/>
                <a:latin typeface="KaTeX_Math"/>
              </a:rPr>
              <a:t>Tikslinumas</a:t>
            </a:r>
            <a:r>
              <a:rPr lang="lt-LT" b="0" i="0" dirty="0" err="1">
                <a:solidFill>
                  <a:srgbClr val="374151"/>
                </a:solidFill>
                <a:effectLst/>
                <a:latin typeface="KaTeX_Main"/>
              </a:rPr>
              <a:t>×</a:t>
            </a:r>
            <a:r>
              <a:rPr lang="lt-LT" b="0" i="1" dirty="0" err="1">
                <a:solidFill>
                  <a:srgbClr val="374151"/>
                </a:solidFill>
                <a:effectLst/>
                <a:latin typeface="KaTeX_Math"/>
              </a:rPr>
              <a:t>Atku</a:t>
            </a:r>
            <a:r>
              <a:rPr lang="lt-LT" b="0" i="0" dirty="0" err="1">
                <a:solidFill>
                  <a:srgbClr val="374151"/>
                </a:solidFill>
                <a:effectLst/>
                <a:latin typeface="KaTeX_Main"/>
              </a:rPr>
              <a:t>ˉ</a:t>
            </a:r>
            <a:r>
              <a:rPr lang="lt-LT" b="0" i="1" dirty="0" err="1">
                <a:solidFill>
                  <a:srgbClr val="374151"/>
                </a:solidFill>
                <a:effectLst/>
                <a:latin typeface="KaTeX_Math"/>
              </a:rPr>
              <a:t>rimas</a:t>
            </a:r>
            <a:r>
              <a:rPr lang="lt-LT" b="0" i="0" dirty="0">
                <a:solidFill>
                  <a:srgbClr val="374151"/>
                </a:solidFill>
                <a:effectLst/>
                <a:latin typeface="KaTeX_Main"/>
              </a:rPr>
              <a:t>)/(</a:t>
            </a:r>
            <a:r>
              <a:rPr lang="lt-LT" b="0" i="1" dirty="0" err="1">
                <a:solidFill>
                  <a:srgbClr val="374151"/>
                </a:solidFill>
                <a:effectLst/>
                <a:latin typeface="KaTeX_Math"/>
              </a:rPr>
              <a:t>Tikslinumas</a:t>
            </a:r>
            <a:r>
              <a:rPr lang="lt-LT" b="0" i="0" dirty="0" err="1">
                <a:solidFill>
                  <a:srgbClr val="374151"/>
                </a:solidFill>
                <a:effectLst/>
                <a:latin typeface="KaTeX_Main"/>
              </a:rPr>
              <a:t>+</a:t>
            </a:r>
            <a:r>
              <a:rPr lang="lt-LT" b="0" i="1" dirty="0" err="1">
                <a:solidFill>
                  <a:srgbClr val="374151"/>
                </a:solidFill>
                <a:effectLst/>
                <a:latin typeface="KaTeX_Math"/>
              </a:rPr>
              <a:t>Atku</a:t>
            </a:r>
            <a:r>
              <a:rPr lang="lt-LT" b="0" i="0" dirty="0" err="1">
                <a:solidFill>
                  <a:srgbClr val="374151"/>
                </a:solidFill>
                <a:effectLst/>
                <a:latin typeface="KaTeX_Main"/>
              </a:rPr>
              <a:t>ˉ</a:t>
            </a:r>
            <a:r>
              <a:rPr lang="lt-LT" b="0" i="1" dirty="0" err="1">
                <a:solidFill>
                  <a:srgbClr val="374151"/>
                </a:solidFill>
                <a:effectLst/>
                <a:latin typeface="KaTeX_Math"/>
              </a:rPr>
              <a:t>rimas</a:t>
            </a:r>
            <a:r>
              <a:rPr lang="lt-LT" b="0" i="0" dirty="0">
                <a:solidFill>
                  <a:srgbClr val="374151"/>
                </a:solidFill>
                <a:effectLst/>
                <a:latin typeface="KaTeX_Main"/>
              </a:rPr>
              <a:t>​)</a:t>
            </a:r>
            <a:endParaRPr lang="lt-LT" b="0" i="0" dirty="0">
              <a:solidFill>
                <a:srgbClr val="374151"/>
              </a:solidFill>
              <a:effectLst/>
              <a:latin typeface="Söhne"/>
            </a:endParaRPr>
          </a:p>
          <a:p>
            <a:pPr marL="742950" lvl="1" indent="-285750" algn="l">
              <a:buFont typeface="+mj-lt"/>
              <a:buAutoNum type="arabicPeriod" startAt="3"/>
            </a:pPr>
            <a:r>
              <a:rPr lang="lt-LT" b="1" i="0" dirty="0">
                <a:solidFill>
                  <a:srgbClr val="374151"/>
                </a:solidFill>
                <a:effectLst/>
                <a:latin typeface="Söhne"/>
              </a:rPr>
              <a:t>Gairė</a:t>
            </a:r>
            <a:r>
              <a:rPr lang="lt-LT" b="0" i="0" dirty="0">
                <a:solidFill>
                  <a:srgbClr val="374151"/>
                </a:solidFill>
                <a:effectLst/>
                <a:latin typeface="Söhne"/>
              </a:rPr>
              <a:t>: F1-Rezultatas virš 0,8 laikomas geru, tačiau tai taip pat priklauso nuo problemos konteksto ir duomenų rinkinio. F1-Rezultatas virš 0,9 yra puikus, o tarp 0,6 ir 0,8 - vidutiniškas, žemiau 0,6 laikomas prastu. Ir apibendrinant</a:t>
            </a:r>
          </a:p>
          <a:p>
            <a:pPr marL="0" indent="0">
              <a:buNone/>
            </a:pPr>
            <a:endParaRPr lang="en-GB" sz="1200" b="1" dirty="0">
              <a:solidFill>
                <a:schemeClr val="bg1"/>
              </a:solidFill>
              <a:effectLst/>
            </a:endParaRPr>
          </a:p>
          <a:p>
            <a:pPr marL="0" indent="0">
              <a:buNone/>
            </a:pPr>
            <a:endParaRPr lang="en-GB" sz="1200" b="1" dirty="0">
              <a:solidFill>
                <a:schemeClr val="bg1"/>
              </a:solidFill>
              <a:effectLst/>
            </a:endParaRPr>
          </a:p>
          <a:p>
            <a:pPr marL="0" indent="0">
              <a:buNone/>
            </a:pPr>
            <a:r>
              <a:rPr lang="en-GB" sz="1200" b="1" dirty="0">
                <a:solidFill>
                  <a:schemeClr val="bg1"/>
                </a:solidFill>
                <a:effectLst/>
              </a:rPr>
              <a:t>[EN]</a:t>
            </a:r>
          </a:p>
          <a:p>
            <a:pPr marL="0" indent="0">
              <a:buNone/>
            </a:pPr>
            <a:endParaRPr lang="en-GB" sz="1200" b="1" dirty="0">
              <a:solidFill>
                <a:schemeClr val="bg1"/>
              </a:solidFill>
              <a:effectLst/>
            </a:endParaRPr>
          </a:p>
          <a:p>
            <a:pPr marL="0" indent="0">
              <a:buNone/>
            </a:pPr>
            <a:r>
              <a:rPr lang="en-GB" sz="1200" b="1" dirty="0">
                <a:solidFill>
                  <a:schemeClr val="bg1"/>
                </a:solidFill>
                <a:effectLst/>
              </a:rPr>
              <a:t>3. Recall:</a:t>
            </a:r>
          </a:p>
          <a:p>
            <a:pPr marL="0" indent="0">
              <a:buNone/>
            </a:pPr>
            <a:r>
              <a:rPr lang="en-GB" sz="1200" dirty="0">
                <a:solidFill>
                  <a:schemeClr val="bg1"/>
                </a:solidFill>
                <a:effectLst/>
              </a:rPr>
              <a:t>   Formula: Recall = True Positives / (True Positives + False Negatives)</a:t>
            </a:r>
          </a:p>
          <a:p>
            <a:pPr marL="0" indent="0">
              <a:buNone/>
            </a:pPr>
            <a:r>
              <a:rPr lang="en-GB" sz="1200" dirty="0">
                <a:solidFill>
                  <a:schemeClr val="bg1"/>
                </a:solidFill>
                <a:effectLst/>
              </a:rPr>
              <a:t>   Guideline: A recall above 80% is considered good, but like precision, it depends on the specific problem and dataset. A high recall is crucial when identifying positive instances is more important than avoiding false positives.</a:t>
            </a:r>
          </a:p>
          <a:p>
            <a:pPr marL="0" indent="0">
              <a:buNone/>
            </a:pPr>
            <a:endParaRPr lang="en-GB" sz="1200" dirty="0">
              <a:solidFill>
                <a:schemeClr val="bg1"/>
              </a:solidFill>
              <a:effectLst/>
            </a:endParaRPr>
          </a:p>
          <a:p>
            <a:pPr marL="0" indent="0">
              <a:buNone/>
            </a:pPr>
            <a:r>
              <a:rPr lang="en-GB" sz="1200" b="1" dirty="0">
                <a:solidFill>
                  <a:schemeClr val="bg1"/>
                </a:solidFill>
                <a:effectLst/>
              </a:rPr>
              <a:t>4. F1-score:</a:t>
            </a:r>
          </a:p>
          <a:p>
            <a:pPr marL="0" indent="0">
              <a:buNone/>
            </a:pPr>
            <a:r>
              <a:rPr lang="en-GB" sz="1200" dirty="0">
                <a:solidFill>
                  <a:schemeClr val="bg1"/>
                </a:solidFill>
                <a:effectLst/>
              </a:rPr>
              <a:t>   Formula: F1-score = 2 * (Precision * Recall) / (Precision + Recall)</a:t>
            </a:r>
          </a:p>
          <a:p>
            <a:pPr marL="0" indent="0">
              <a:buNone/>
            </a:pPr>
            <a:r>
              <a:rPr lang="en-GB" sz="1200" dirty="0">
                <a:solidFill>
                  <a:schemeClr val="bg1"/>
                </a:solidFill>
                <a:effectLst/>
              </a:rPr>
              <a:t>   Guideline: An F1-score above 0.8 is considered good; however, it depends on the context of the problem and dataset. An F1-score above 0.9 is excellent, while an F1-score between 0.6 and 0.8 is moderate, and below 0.6 is considered poor.</a:t>
            </a:r>
          </a:p>
        </p:txBody>
      </p:sp>
      <p:sp>
        <p:nvSpPr>
          <p:cNvPr id="4" name="Slide Number Placeholder 3"/>
          <p:cNvSpPr>
            <a:spLocks noGrp="1"/>
          </p:cNvSpPr>
          <p:nvPr>
            <p:ph type="sldNum" sz="quarter" idx="5"/>
          </p:nvPr>
        </p:nvSpPr>
        <p:spPr/>
        <p:txBody>
          <a:bodyPr/>
          <a:lstStyle/>
          <a:p>
            <a:fld id="{58B5B331-3B16-3140-A26E-1882A4D37138}" type="slidenum">
              <a:rPr lang="en-LV" smtClean="0"/>
              <a:t>53</a:t>
            </a:fld>
            <a:endParaRPr lang="en-LV"/>
          </a:p>
        </p:txBody>
      </p:sp>
    </p:spTree>
    <p:extLst>
      <p:ext uri="{BB962C8B-B14F-4D97-AF65-F5344CB8AC3E}">
        <p14:creationId xmlns:p14="http://schemas.microsoft.com/office/powerpoint/2010/main" val="627465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a:t>
            </a:r>
            <a:r>
              <a:rPr lang="en-US" dirty="0" err="1"/>
              <a:t>Sios</a:t>
            </a:r>
            <a:r>
              <a:rPr lang="en-US" dirty="0"/>
              <a:t> </a:t>
            </a:r>
            <a:r>
              <a:rPr lang="en-US" dirty="0" err="1"/>
              <a:t>dienos</a:t>
            </a:r>
            <a:r>
              <a:rPr lang="en-US" dirty="0"/>
              <a:t> </a:t>
            </a:r>
            <a:r>
              <a:rPr lang="en-US" dirty="0" err="1"/>
              <a:t>seminara</a:t>
            </a:r>
            <a:r>
              <a:rPr lang="en-US" dirty="0"/>
              <a:t> – tai </a:t>
            </a:r>
            <a:r>
              <a:rPr lang="en-US" dirty="0" err="1"/>
              <a:t>pateiksiu</a:t>
            </a:r>
            <a:r>
              <a:rPr lang="en-US" b="0" i="0" dirty="0">
                <a:solidFill>
                  <a:schemeClr val="tx1"/>
                </a:solidFill>
                <a:effectLst/>
                <a:latin typeface="+mn-lt"/>
              </a:rPr>
              <a:t> </a:t>
            </a:r>
            <a:r>
              <a:rPr lang="lt-LT" b="1" i="0" dirty="0">
                <a:solidFill>
                  <a:srgbClr val="374151"/>
                </a:solidFill>
                <a:effectLst/>
                <a:latin typeface="Söhne"/>
              </a:rPr>
              <a:t>antrojo seminaro santrauka:</a:t>
            </a:r>
            <a:endParaRPr lang="lt-LT" b="0" i="0" dirty="0">
              <a:solidFill>
                <a:srgbClr val="374151"/>
              </a:solidFill>
              <a:effectLst/>
              <a:latin typeface="Söhne"/>
            </a:endParaRPr>
          </a:p>
          <a:p>
            <a:pPr algn="l"/>
            <a:endParaRPr lang="lt-LT" b="0" i="0" dirty="0">
              <a:solidFill>
                <a:srgbClr val="374151"/>
              </a:solidFill>
              <a:effectLst/>
              <a:latin typeface="Söhne"/>
            </a:endParaRPr>
          </a:p>
          <a:p>
            <a:pPr algn="l"/>
            <a:r>
              <a:rPr lang="lt-LT" b="0" i="0" dirty="0">
                <a:solidFill>
                  <a:srgbClr val="374151"/>
                </a:solidFill>
                <a:effectLst/>
                <a:latin typeface="Söhne"/>
              </a:rPr>
              <a:t>Prieš pradedant mokymo procesą su jūsų dirbtinio intelekto modeliu, svarbu atlikti duomenų parengiamuosius darbus.</a:t>
            </a:r>
          </a:p>
          <a:p>
            <a:pPr algn="l">
              <a:buFont typeface="+mj-lt"/>
              <a:buAutoNum type="arabicPeriod"/>
            </a:pPr>
            <a:r>
              <a:rPr lang="lt-LT" b="1" i="0" dirty="0">
                <a:solidFill>
                  <a:srgbClr val="374151"/>
                </a:solidFill>
                <a:effectLst/>
                <a:latin typeface="Söhne"/>
              </a:rPr>
              <a:t>Duomenų Parengimas (Data </a:t>
            </a:r>
            <a:r>
              <a:rPr lang="lt-LT" b="1" i="0" dirty="0" err="1">
                <a:solidFill>
                  <a:srgbClr val="374151"/>
                </a:solidFill>
                <a:effectLst/>
                <a:latin typeface="Söhne"/>
              </a:rPr>
              <a:t>Pre-processing</a:t>
            </a:r>
            <a:r>
              <a:rPr lang="lt-LT" b="1" i="0" dirty="0">
                <a:solidFill>
                  <a:srgbClr val="374151"/>
                </a:solidFill>
                <a:effectLst/>
                <a:latin typeface="Söhne"/>
              </a:rPr>
              <a:t>)</a:t>
            </a:r>
            <a:r>
              <a:rPr lang="lt-LT" b="0" i="0" dirty="0">
                <a:solidFill>
                  <a:srgbClr val="374151"/>
                </a:solidFill>
                <a:effectLst/>
                <a:latin typeface="Söhne"/>
              </a:rPr>
              <a:t>: Prieš mokant modelį, būtina tinkamai paruošti duomenis.</a:t>
            </a:r>
          </a:p>
          <a:p>
            <a:pPr algn="l">
              <a:buFont typeface="+mj-lt"/>
              <a:buAutoNum type="arabicPeriod"/>
            </a:pPr>
            <a:r>
              <a:rPr lang="lt-LT" b="1" i="0" dirty="0">
                <a:solidFill>
                  <a:srgbClr val="374151"/>
                </a:solidFill>
                <a:effectLst/>
                <a:latin typeface="Söhne"/>
              </a:rPr>
              <a:t>Svarbiausių Požymių Pasirinkimas</a:t>
            </a:r>
            <a:r>
              <a:rPr lang="lt-LT" b="0" i="0" dirty="0">
                <a:solidFill>
                  <a:srgbClr val="374151"/>
                </a:solidFill>
                <a:effectLst/>
                <a:latin typeface="Söhne"/>
              </a:rPr>
              <a:t>: Įsitikinkite, kad jūsų duomenyse yra svarbiausių požymių ir kad jie turi panašius mastelius.</a:t>
            </a:r>
          </a:p>
          <a:p>
            <a:pPr algn="l">
              <a:buFont typeface="+mj-lt"/>
              <a:buAutoNum type="arabicPeriod"/>
            </a:pPr>
            <a:r>
              <a:rPr lang="lt-LT" b="1" i="0" dirty="0">
                <a:solidFill>
                  <a:srgbClr val="374151"/>
                </a:solidFill>
                <a:effectLst/>
                <a:latin typeface="Söhne"/>
              </a:rPr>
              <a:t>Duomenų Skaidymas</a:t>
            </a:r>
            <a:r>
              <a:rPr lang="lt-LT" b="0" i="0" dirty="0">
                <a:solidFill>
                  <a:srgbClr val="374151"/>
                </a:solidFill>
                <a:effectLst/>
                <a:latin typeface="Söhne"/>
              </a:rPr>
              <a:t>: Dalinkite duomenis į bent dvi dalis - mokymo duomenis ir testavimo duomenis. Rekomenduojamas santykis yra 70:30.</a:t>
            </a:r>
          </a:p>
          <a:p>
            <a:pPr algn="l">
              <a:buFont typeface="+mj-lt"/>
              <a:buAutoNum type="arabicPeriod"/>
            </a:pPr>
            <a:r>
              <a:rPr lang="lt-LT" b="1" i="0" dirty="0">
                <a:solidFill>
                  <a:srgbClr val="374151"/>
                </a:solidFill>
                <a:effectLst/>
                <a:latin typeface="Söhne"/>
              </a:rPr>
              <a:t>Bandymai su Įvairiais ML Algoritmais</a:t>
            </a:r>
            <a:r>
              <a:rPr lang="lt-LT" b="0" i="0" dirty="0">
                <a:solidFill>
                  <a:srgbClr val="374151"/>
                </a:solidFill>
                <a:effectLst/>
                <a:latin typeface="Söhne"/>
              </a:rPr>
              <a:t>: Labai svarbu išbandyti įvairius mašininio mokymosi algoritmus, kad rastumėte tinkamiausius savo duomenims.</a:t>
            </a:r>
          </a:p>
          <a:p>
            <a:pPr algn="l">
              <a:buFont typeface="+mj-lt"/>
              <a:buAutoNum type="arabicPeriod"/>
            </a:pPr>
            <a:r>
              <a:rPr lang="lt-LT" b="1" i="0" dirty="0">
                <a:solidFill>
                  <a:srgbClr val="374151"/>
                </a:solidFill>
                <a:effectLst/>
                <a:latin typeface="Söhne"/>
              </a:rPr>
              <a:t>Modelio Įvertinimas</a:t>
            </a:r>
            <a:r>
              <a:rPr lang="lt-LT" b="0" i="0" dirty="0">
                <a:solidFill>
                  <a:srgbClr val="374151"/>
                </a:solidFill>
                <a:effectLst/>
                <a:latin typeface="Söhne"/>
              </a:rPr>
              <a:t>: Po visų bandymų įvertinkite rezultatus ir pasirinkite geriausią modelį savo konkrečiam naudojimo atvejui.</a:t>
            </a:r>
          </a:p>
          <a:p>
            <a:endParaRPr lang="lt-LT" dirty="0"/>
          </a:p>
          <a:p>
            <a:endParaRPr lang="lt-LT" dirty="0"/>
          </a:p>
          <a:p>
            <a:r>
              <a:rPr lang="lt-LT" b="1" dirty="0"/>
              <a:t>Mano: </a:t>
            </a:r>
            <a:r>
              <a:rPr lang="lt-LT" dirty="0" err="1"/>
              <a:t>Siandien</a:t>
            </a:r>
            <a:r>
              <a:rPr lang="lt-LT" dirty="0"/>
              <a:t> viskas. </a:t>
            </a:r>
            <a:r>
              <a:rPr lang="lt-LT" dirty="0" err="1"/>
              <a:t>Karotoju</a:t>
            </a:r>
            <a:r>
              <a:rPr lang="lt-LT" dirty="0"/>
              <a:t> viskas </a:t>
            </a:r>
            <a:r>
              <a:rPr lang="lt-LT" dirty="0" err="1"/>
              <a:t>ka</a:t>
            </a:r>
            <a:r>
              <a:rPr lang="lt-LT" dirty="0"/>
              <a:t> </a:t>
            </a:r>
            <a:r>
              <a:rPr lang="lt-LT" dirty="0" err="1"/>
              <a:t>as</a:t>
            </a:r>
            <a:r>
              <a:rPr lang="lt-LT" dirty="0"/>
              <a:t> sakiau </a:t>
            </a:r>
            <a:r>
              <a:rPr lang="lt-LT" dirty="0" err="1"/>
              <a:t>lietuviskai</a:t>
            </a:r>
            <a:r>
              <a:rPr lang="lt-LT" dirty="0"/>
              <a:t> yra </a:t>
            </a:r>
            <a:r>
              <a:rPr lang="lt-LT" dirty="0" err="1"/>
              <a:t>surasyta</a:t>
            </a:r>
            <a:r>
              <a:rPr lang="lt-LT" dirty="0"/>
              <a:t> ir bus prieinama mano paskaitos </a:t>
            </a:r>
            <a:r>
              <a:rPr lang="lt-LT" dirty="0" err="1"/>
              <a:t>pradzioje</a:t>
            </a:r>
            <a:r>
              <a:rPr lang="lt-LT" dirty="0"/>
              <a:t> pasidalintoje </a:t>
            </a:r>
            <a:r>
              <a:rPr lang="lt-LT" dirty="0" err="1"/>
              <a:t>repozitorijoje</a:t>
            </a:r>
            <a:r>
              <a:rPr lang="lt-LT" dirty="0"/>
              <a:t> i kuria </a:t>
            </a:r>
            <a:r>
              <a:rPr lang="lt-LT" dirty="0" err="1"/>
              <a:t>galesite</a:t>
            </a:r>
            <a:r>
              <a:rPr lang="lt-LT" dirty="0"/>
              <a:t> nueiti ir </a:t>
            </a:r>
            <a:r>
              <a:rPr lang="lt-LT" dirty="0" err="1"/>
              <a:t>atsisiiusti</a:t>
            </a:r>
            <a:r>
              <a:rPr lang="lt-LT" dirty="0"/>
              <a:t> </a:t>
            </a:r>
            <a:r>
              <a:rPr lang="lt-LT" dirty="0" err="1"/>
              <a:t>powerpoint</a:t>
            </a:r>
            <a:r>
              <a:rPr lang="lt-LT" dirty="0"/>
              <a:t> prezentacija ar prezentacijas su komentarais </a:t>
            </a:r>
            <a:r>
              <a:rPr lang="lt-LT" dirty="0" err="1"/>
              <a:t>paziureje</a:t>
            </a:r>
            <a:r>
              <a:rPr lang="lt-LT" dirty="0"/>
              <a:t> </a:t>
            </a:r>
            <a:r>
              <a:rPr lang="lt-LT" dirty="0" err="1"/>
              <a:t>sio</a:t>
            </a:r>
            <a:r>
              <a:rPr lang="lt-LT" dirty="0"/>
              <a:t> seminaro </a:t>
            </a:r>
            <a:r>
              <a:rPr lang="lt-LT" dirty="0" err="1"/>
              <a:t>skadires</a:t>
            </a:r>
            <a:r>
              <a:rPr lang="lt-LT" dirty="0"/>
              <a:t> </a:t>
            </a:r>
            <a:r>
              <a:rPr lang="lt-LT" dirty="0" err="1"/>
              <a:t>is</a:t>
            </a:r>
            <a:r>
              <a:rPr lang="lt-LT" dirty="0"/>
              <a:t> </a:t>
            </a:r>
            <a:r>
              <a:rPr lang="lt-LT" dirty="0" err="1"/>
              <a:t>balticinternships</a:t>
            </a:r>
            <a:r>
              <a:rPr lang="lt-LT" dirty="0"/>
              <a:t> svetaines. Iki </a:t>
            </a:r>
            <a:r>
              <a:rPr lang="lt-LT"/>
              <a:t>kitos savaites </a:t>
            </a:r>
            <a:r>
              <a:rPr lang="lt-LT">
                <a:sym typeface="Wingdings" pitchFamily="2" charset="2"/>
              </a:rPr>
              <a:t></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54</a:t>
            </a:fld>
            <a:endParaRPr lang="en-LV"/>
          </a:p>
        </p:txBody>
      </p:sp>
    </p:spTree>
    <p:extLst>
      <p:ext uri="{BB962C8B-B14F-4D97-AF65-F5344CB8AC3E}">
        <p14:creationId xmlns:p14="http://schemas.microsoft.com/office/powerpoint/2010/main" val="3294360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Prižiūrimasis mokymasis (</a:t>
            </a:r>
            <a:r>
              <a:rPr lang="lt-LT" b="1" i="0" dirty="0" err="1">
                <a:solidFill>
                  <a:srgbClr val="374151"/>
                </a:solidFill>
                <a:effectLst/>
                <a:latin typeface="Söhne"/>
              </a:rPr>
              <a:t>Supervised</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p>
          <a:p>
            <a:pPr algn="l"/>
            <a:endParaRPr lang="lt-LT" b="0" i="0" dirty="0">
              <a:solidFill>
                <a:srgbClr val="374151"/>
              </a:solidFill>
              <a:effectLst/>
              <a:latin typeface="Söhne"/>
            </a:endParaRPr>
          </a:p>
          <a:p>
            <a:pPr algn="l"/>
            <a:r>
              <a:rPr lang="lt-LT" b="0" i="0" dirty="0">
                <a:solidFill>
                  <a:srgbClr val="374151"/>
                </a:solidFill>
                <a:effectLst/>
                <a:latin typeface="Söhne"/>
              </a:rPr>
              <a:t>Prižiūrimasis mokymasis yra populiariausias mašininio mokymosi tipas. Šiame mokymosi metode algoritmai mokosi iš </a:t>
            </a:r>
            <a:r>
              <a:rPr lang="lt-LT" b="0" i="0" dirty="0" err="1">
                <a:solidFill>
                  <a:srgbClr val="374151"/>
                </a:solidFill>
                <a:effectLst/>
                <a:latin typeface="Söhne"/>
              </a:rPr>
              <a:t>etiketuotų</a:t>
            </a:r>
            <a:r>
              <a:rPr lang="lt-LT" b="0" i="0" dirty="0">
                <a:solidFill>
                  <a:srgbClr val="374151"/>
                </a:solidFill>
                <a:effectLst/>
                <a:latin typeface="Söhne"/>
              </a:rPr>
              <a:t> duomenų rinkinių, kuriuose yra įvesties (arba savybių) ir išvesties (arba etiketės) porų. Dažniausiai įvesties duomenis vadiname savybėmis ir juos aprašome kintamuoju X. O išvestį, kuri dažnai vadinama etikete ar tikslu, dauguma atvejų reprezentuojame kintamuoju Y.</a:t>
            </a:r>
          </a:p>
          <a:p>
            <a:pPr algn="l"/>
            <a:r>
              <a:rPr lang="lt-LT" b="0" i="0" dirty="0">
                <a:solidFill>
                  <a:srgbClr val="374151"/>
                </a:solidFill>
                <a:effectLst/>
                <a:latin typeface="Söhne"/>
              </a:rPr>
              <a:t>Pagrindinis uždavinys prižiūrimajame mokyme yra sukurti modelį, kuris remiantis suteiktais pavyzdžiais galėtų bendrinti informaciją ir tiksliai prognozuoti rezultatą naujiems, anksčiau nematytiems duomenims.</a:t>
            </a:r>
          </a:p>
          <a:p>
            <a:pPr algn="l"/>
            <a:r>
              <a:rPr lang="lt-LT" b="0" i="0" dirty="0">
                <a:solidFill>
                  <a:srgbClr val="374151"/>
                </a:solidFill>
                <a:effectLst/>
                <a:latin typeface="Söhne"/>
              </a:rPr>
              <a:t>Prižiūrimasis mokymasis gali būti toliau skirstomas į dvi pagrindines užduotis:</a:t>
            </a:r>
          </a:p>
          <a:p>
            <a:pPr algn="l"/>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Klasifikacija (</a:t>
            </a:r>
            <a:r>
              <a:rPr lang="lt-LT" b="1" i="0" dirty="0" err="1">
                <a:solidFill>
                  <a:srgbClr val="374151"/>
                </a:solidFill>
                <a:effectLst/>
                <a:latin typeface="Söhne"/>
              </a:rPr>
              <a:t>Classification</a:t>
            </a:r>
            <a:r>
              <a:rPr lang="lt-LT" b="1" i="0" dirty="0">
                <a:solidFill>
                  <a:srgbClr val="374151"/>
                </a:solidFill>
                <a:effectLst/>
                <a:latin typeface="Söhne"/>
              </a:rPr>
              <a:t>)</a:t>
            </a:r>
            <a:r>
              <a:rPr lang="lt-LT" b="0" i="0" dirty="0">
                <a:solidFill>
                  <a:srgbClr val="374151"/>
                </a:solidFill>
                <a:effectLst/>
                <a:latin typeface="Söhne"/>
              </a:rPr>
              <a:t>: Užduotis, kurioje modelis yra mokomas atskirti duomenis į skirtingas kategorijas. Pavyzdžiui, spėti ar elektroninis laiškas yra šlamštas ar ne.</a:t>
            </a:r>
          </a:p>
          <a:p>
            <a:pPr algn="l">
              <a:buFont typeface="+mj-lt"/>
              <a:buAutoNum type="arabicPeriod"/>
            </a:pPr>
            <a:endParaRPr lang="lt-LT" b="0" i="0" dirty="0">
              <a:solidFill>
                <a:srgbClr val="374151"/>
              </a:solidFill>
              <a:effectLst/>
              <a:latin typeface="Söhne"/>
            </a:endParaRPr>
          </a:p>
          <a:p>
            <a:pPr algn="l">
              <a:buFont typeface="+mj-lt"/>
              <a:buAutoNum type="arabicPeriod"/>
            </a:pPr>
            <a:r>
              <a:rPr lang="lt-LT" b="1" i="0" dirty="0">
                <a:solidFill>
                  <a:srgbClr val="374151"/>
                </a:solidFill>
                <a:effectLst/>
                <a:latin typeface="Söhne"/>
              </a:rPr>
              <a:t>Regresija (</a:t>
            </a:r>
            <a:r>
              <a:rPr lang="lt-LT" b="1" i="0" dirty="0" err="1">
                <a:solidFill>
                  <a:srgbClr val="374151"/>
                </a:solidFill>
                <a:effectLst/>
                <a:latin typeface="Söhne"/>
              </a:rPr>
              <a:t>Regression</a:t>
            </a:r>
            <a:r>
              <a:rPr lang="lt-LT" b="1" i="0" dirty="0">
                <a:solidFill>
                  <a:srgbClr val="374151"/>
                </a:solidFill>
                <a:effectLst/>
                <a:latin typeface="Söhne"/>
              </a:rPr>
              <a:t>)</a:t>
            </a:r>
            <a:r>
              <a:rPr lang="lt-LT" b="0" i="0" dirty="0">
                <a:solidFill>
                  <a:srgbClr val="374151"/>
                </a:solidFill>
                <a:effectLst/>
                <a:latin typeface="Söhne"/>
              </a:rPr>
              <a:t>: Užduotis, kurioje modelis yra mokomas prognozuoti tikslią reikšmę, pvz., namo kainą pagal jo charakteristikas.</a:t>
            </a:r>
          </a:p>
          <a:p>
            <a:pPr algn="l"/>
            <a:endParaRPr lang="lt-LT" b="0" i="0" dirty="0">
              <a:solidFill>
                <a:srgbClr val="374151"/>
              </a:solidFill>
              <a:effectLst/>
              <a:latin typeface="Söhne"/>
            </a:endParaRPr>
          </a:p>
          <a:p>
            <a:pPr algn="l"/>
            <a:r>
              <a:rPr lang="lt-LT" b="0" i="0" dirty="0">
                <a:solidFill>
                  <a:srgbClr val="374151"/>
                </a:solidFill>
                <a:effectLst/>
                <a:latin typeface="Söhne"/>
              </a:rPr>
              <a:t>Nors prižiūrimasis mokymasis yra labai galingas, jis turi savo trūkumų, pavyzdžiui, modelis gali per daug pritaikyti duomenis ir neturėti gerai </a:t>
            </a:r>
            <a:r>
              <a:rPr lang="lt-LT" b="0" i="0" dirty="0" err="1">
                <a:solidFill>
                  <a:srgbClr val="374151"/>
                </a:solidFill>
                <a:effectLst/>
                <a:latin typeface="Söhne"/>
              </a:rPr>
              <a:t>generalizuojančio</a:t>
            </a:r>
            <a:r>
              <a:rPr lang="lt-LT" b="0" i="0" dirty="0">
                <a:solidFill>
                  <a:srgbClr val="374151"/>
                </a:solidFill>
                <a:effectLst/>
                <a:latin typeface="Söhne"/>
              </a:rPr>
              <a:t> gebėjimo. Tačiau, naudojant tinkamas metodikas, šie klausimai dažniausiai yra išsprendžiami.</a:t>
            </a:r>
          </a:p>
          <a:p>
            <a:pPr algn="l"/>
            <a:endParaRPr lang="en-GB" dirty="0">
              <a:effectLst/>
            </a:endParaRPr>
          </a:p>
          <a:p>
            <a:pPr algn="l"/>
            <a:endParaRPr lang="en-GB" dirty="0">
              <a:effectLst/>
            </a:endParaRPr>
          </a:p>
          <a:p>
            <a:pPr algn="l"/>
            <a:r>
              <a:rPr lang="en-GB" dirty="0">
                <a:effectLst/>
              </a:rPr>
              <a:t>[EN] Supervised learning is the most common type of Machine Learning, where algorithms learn from a </a:t>
            </a:r>
            <a:r>
              <a:rPr lang="en-GB" dirty="0" err="1">
                <a:effectLst/>
              </a:rPr>
              <a:t>labeled</a:t>
            </a:r>
            <a:r>
              <a:rPr lang="en-GB" dirty="0">
                <a:effectLst/>
              </a:rPr>
              <a:t> dataset containing input-output pairs. Usually, the input data will be called features and we use variable X to describe them. And for the output, which is </a:t>
            </a:r>
            <a:r>
              <a:rPr lang="en-GB" dirty="0" err="1">
                <a:effectLst/>
              </a:rPr>
              <a:t>callded</a:t>
            </a:r>
            <a:r>
              <a:rPr lang="en-GB" dirty="0">
                <a:effectLst/>
              </a:rPr>
              <a:t> Label or Target and most often represented by variable Y. </a:t>
            </a:r>
            <a:br>
              <a:rPr lang="en-GB" dirty="0">
                <a:effectLst/>
              </a:rPr>
            </a:br>
            <a:br>
              <a:rPr lang="en-GB" dirty="0">
                <a:effectLst/>
              </a:rPr>
            </a:br>
            <a:r>
              <a:rPr lang="en-GB" dirty="0">
                <a:effectLst/>
              </a:rPr>
              <a:t>The primary goal in supervised learning is to develop a model that can generalize from these examples and accurately predict the output for new, unseen data. Supervised learning can be further divided into two main tasks: classification and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6</a:t>
            </a:fld>
            <a:endParaRPr lang="en-LV"/>
          </a:p>
        </p:txBody>
      </p:sp>
    </p:spTree>
    <p:extLst>
      <p:ext uri="{BB962C8B-B14F-4D97-AF65-F5344CB8AC3E}">
        <p14:creationId xmlns:p14="http://schemas.microsoft.com/office/powerpoint/2010/main" val="3010817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Prižiūrimasis mokymasis (</a:t>
            </a:r>
            <a:r>
              <a:rPr lang="lt-LT" b="1" i="0" dirty="0" err="1">
                <a:solidFill>
                  <a:srgbClr val="374151"/>
                </a:solidFill>
                <a:effectLst/>
                <a:latin typeface="Söhne"/>
              </a:rPr>
              <a:t>Supervised</a:t>
            </a:r>
            <a:r>
              <a:rPr lang="lt-LT" b="1" i="0" dirty="0">
                <a:solidFill>
                  <a:srgbClr val="374151"/>
                </a:solidFill>
                <a:effectLst/>
                <a:latin typeface="Söhne"/>
              </a:rPr>
              <a:t> </a:t>
            </a:r>
            <a:r>
              <a:rPr lang="lt-LT" b="1" i="0" dirty="0" err="1">
                <a:solidFill>
                  <a:srgbClr val="374151"/>
                </a:solidFill>
                <a:effectLst/>
                <a:latin typeface="Söhne"/>
              </a:rPr>
              <a:t>Learning</a:t>
            </a:r>
            <a:r>
              <a:rPr lang="lt-LT" b="1" i="0" dirty="0">
                <a:solidFill>
                  <a:srgbClr val="374151"/>
                </a:solidFill>
                <a:effectLst/>
                <a:latin typeface="Söhne"/>
              </a:rPr>
              <a:t>)</a:t>
            </a:r>
            <a:endParaRPr lang="lt-LT" b="0" i="0" dirty="0">
              <a:solidFill>
                <a:srgbClr val="374151"/>
              </a:solidFill>
              <a:effectLst/>
              <a:latin typeface="Söhne"/>
            </a:endParaRPr>
          </a:p>
          <a:p>
            <a:pPr algn="l"/>
            <a:r>
              <a:rPr lang="lt-LT" b="0" i="0" dirty="0">
                <a:solidFill>
                  <a:srgbClr val="374151"/>
                </a:solidFill>
                <a:effectLst/>
                <a:latin typeface="Söhne"/>
              </a:rPr>
              <a:t>Prižiūrimasis mokymasis yra populiariausias mašininio mokymosi būdas, kur algoritmai mokosi iš </a:t>
            </a:r>
            <a:r>
              <a:rPr lang="lt-LT" b="0" i="0" dirty="0" err="1">
                <a:solidFill>
                  <a:srgbClr val="374151"/>
                </a:solidFill>
                <a:effectLst/>
                <a:latin typeface="Söhne"/>
              </a:rPr>
              <a:t>etiketuoto</a:t>
            </a:r>
            <a:r>
              <a:rPr lang="lt-LT" b="0" i="0" dirty="0">
                <a:solidFill>
                  <a:srgbClr val="374151"/>
                </a:solidFill>
                <a:effectLst/>
                <a:latin typeface="Söhne"/>
              </a:rPr>
              <a:t> duomenų rinkinio, kuriame yra įvesties (</a:t>
            </a:r>
            <a:r>
              <a:rPr lang="lt-LT" b="0" i="0" dirty="0" err="1">
                <a:solidFill>
                  <a:srgbClr val="374151"/>
                </a:solidFill>
                <a:effectLst/>
                <a:latin typeface="Söhne"/>
              </a:rPr>
              <a:t>input</a:t>
            </a:r>
            <a:r>
              <a:rPr lang="lt-LT" b="0" i="0" dirty="0">
                <a:solidFill>
                  <a:srgbClr val="374151"/>
                </a:solidFill>
                <a:effectLst/>
                <a:latin typeface="Söhne"/>
              </a:rPr>
              <a:t> (</a:t>
            </a:r>
            <a:r>
              <a:rPr lang="lt-LT" b="0" i="0" dirty="0" err="1">
                <a:solidFill>
                  <a:srgbClr val="374151"/>
                </a:solidFill>
                <a:effectLst/>
                <a:latin typeface="Söhne"/>
              </a:rPr>
              <a:t>features</a:t>
            </a:r>
            <a:r>
              <a:rPr lang="lt-LT" b="0" i="0" dirty="0">
                <a:solidFill>
                  <a:srgbClr val="374151"/>
                </a:solidFill>
                <a:effectLst/>
                <a:latin typeface="Söhne"/>
              </a:rPr>
              <a:t>)) ir išvesties (</a:t>
            </a:r>
            <a:r>
              <a:rPr lang="lt-LT" b="0" i="0" dirty="0" err="1">
                <a:solidFill>
                  <a:srgbClr val="374151"/>
                </a:solidFill>
                <a:effectLst/>
                <a:latin typeface="Söhne"/>
              </a:rPr>
              <a:t>targets</a:t>
            </a:r>
            <a:r>
              <a:rPr lang="lt-LT" b="0" i="0" dirty="0">
                <a:solidFill>
                  <a:srgbClr val="374151"/>
                </a:solidFill>
                <a:effectLst/>
                <a:latin typeface="Söhne"/>
              </a:rPr>
              <a:t>) porų. Paprastai kaip sakiau įvesties duomenys vadinamos savybėmis arba </a:t>
            </a:r>
            <a:r>
              <a:rPr lang="lt-LT" b="0" i="0" dirty="0" err="1">
                <a:solidFill>
                  <a:srgbClr val="374151"/>
                </a:solidFill>
                <a:effectLst/>
                <a:latin typeface="Söhne"/>
              </a:rPr>
              <a:t>features</a:t>
            </a:r>
            <a:r>
              <a:rPr lang="lt-LT" b="0" i="0" dirty="0">
                <a:solidFill>
                  <a:srgbClr val="374151"/>
                </a:solidFill>
                <a:effectLst/>
                <a:latin typeface="Söhne"/>
              </a:rPr>
              <a:t>, ir jie dažniausiai aprašomi kintamuoju X. O išvestis, kuri gali būti vadinama etikete arba tikslu arba </a:t>
            </a:r>
            <a:r>
              <a:rPr lang="lt-LT" b="0" i="0" dirty="0" err="1">
                <a:solidFill>
                  <a:srgbClr val="374151"/>
                </a:solidFill>
                <a:effectLst/>
                <a:latin typeface="Söhne"/>
              </a:rPr>
              <a:t>target</a:t>
            </a:r>
            <a:r>
              <a:rPr lang="lt-LT" b="0" i="0" dirty="0">
                <a:solidFill>
                  <a:srgbClr val="374151"/>
                </a:solidFill>
                <a:effectLst/>
                <a:latin typeface="Söhne"/>
              </a:rPr>
              <a:t>, dažniausiai atvaizduojama per kintamąjį Y.</a:t>
            </a:r>
          </a:p>
          <a:p>
            <a:pPr algn="l"/>
            <a:r>
              <a:rPr lang="lt-LT" b="0" i="0" dirty="0">
                <a:solidFill>
                  <a:srgbClr val="374151"/>
                </a:solidFill>
                <a:effectLst/>
                <a:latin typeface="Söhne"/>
              </a:rPr>
              <a:t>Kartoju, kad svarbiausias tikslas prižiūrimajame mokyme yra sukurti modelį, kuris galėtų bendrinti šiuos pavyzdžius ir tiksliai prognozuoti išvestį naujiems, anksčiau nematytiems duomenims. Tai reiškia, kad, pavyzdžiui, jei turime modelį, kuris buvo mokomas atpažinti gyvūnus pagal nuotraukas, tai jis turėtų galėti atpažinti gyvūną naujoje, anksčiau nematytoje nuotraukoje. O </a:t>
            </a:r>
            <a:r>
              <a:rPr lang="lt-LT" b="0" i="0" dirty="0" err="1">
                <a:solidFill>
                  <a:srgbClr val="374151"/>
                </a:solidFill>
                <a:effectLst/>
                <a:latin typeface="Söhne"/>
              </a:rPr>
              <a:t>konjkrečiai</a:t>
            </a:r>
            <a:r>
              <a:rPr lang="lt-LT" b="0" i="0" dirty="0">
                <a:solidFill>
                  <a:srgbClr val="374151"/>
                </a:solidFill>
                <a:effectLst/>
                <a:latin typeface="Söhne"/>
              </a:rPr>
              <a:t> čia pavaizduotuose </a:t>
            </a:r>
            <a:r>
              <a:rPr lang="lt-LT" b="0" i="0" dirty="0" err="1">
                <a:solidFill>
                  <a:srgbClr val="374151"/>
                </a:solidFill>
                <a:effectLst/>
                <a:latin typeface="Söhne"/>
              </a:rPr>
              <a:t>duoemnise</a:t>
            </a:r>
            <a:r>
              <a:rPr lang="lt-LT" b="0" i="0" dirty="0">
                <a:solidFill>
                  <a:srgbClr val="374151"/>
                </a:solidFill>
                <a:effectLst/>
                <a:latin typeface="Söhne"/>
              </a:rPr>
              <a:t> mes turime lyti, </a:t>
            </a:r>
            <a:r>
              <a:rPr lang="lt-LT" b="0" i="0" dirty="0" err="1">
                <a:solidFill>
                  <a:srgbClr val="374151"/>
                </a:solidFill>
                <a:effectLst/>
                <a:latin typeface="Söhne"/>
              </a:rPr>
              <a:t>amziu</a:t>
            </a:r>
            <a:r>
              <a:rPr lang="lt-LT" b="0" i="0" dirty="0">
                <a:solidFill>
                  <a:srgbClr val="374151"/>
                </a:solidFill>
                <a:effectLst/>
                <a:latin typeface="Söhne"/>
              </a:rPr>
              <a:t> ir daug sveikatos parametru apie </a:t>
            </a:r>
            <a:r>
              <a:rPr lang="lt-LT" b="0" i="0" dirty="0" err="1">
                <a:solidFill>
                  <a:srgbClr val="374151"/>
                </a:solidFill>
                <a:effectLst/>
                <a:latin typeface="Söhne"/>
              </a:rPr>
              <a:t>zmogu</a:t>
            </a:r>
            <a:r>
              <a:rPr lang="lt-LT" b="0" i="0" dirty="0">
                <a:solidFill>
                  <a:srgbClr val="374151"/>
                </a:solidFill>
                <a:effectLst/>
                <a:latin typeface="Söhne"/>
              </a:rPr>
              <a:t> ir </a:t>
            </a:r>
            <a:r>
              <a:rPr lang="lt-LT" b="0" i="0" dirty="0" err="1">
                <a:solidFill>
                  <a:srgbClr val="374151"/>
                </a:solidFill>
                <a:effectLst/>
                <a:latin typeface="Söhne"/>
              </a:rPr>
              <a:t>musu</a:t>
            </a:r>
            <a:r>
              <a:rPr lang="lt-LT" b="0" i="0" dirty="0">
                <a:solidFill>
                  <a:srgbClr val="374151"/>
                </a:solidFill>
                <a:effectLst/>
                <a:latin typeface="Söhne"/>
              </a:rPr>
              <a:t> tikslas </a:t>
            </a:r>
            <a:r>
              <a:rPr lang="lt-LT" b="0" i="0" dirty="0" err="1">
                <a:solidFill>
                  <a:srgbClr val="374151"/>
                </a:solidFill>
                <a:effectLst/>
                <a:latin typeface="Söhne"/>
              </a:rPr>
              <a:t>target</a:t>
            </a:r>
            <a:r>
              <a:rPr lang="lt-LT" b="0" i="0" dirty="0">
                <a:solidFill>
                  <a:srgbClr val="374151"/>
                </a:solidFill>
                <a:effectLst/>
                <a:latin typeface="Söhne"/>
              </a:rPr>
              <a:t>) yra nusakyti ar </a:t>
            </a:r>
            <a:r>
              <a:rPr lang="lt-LT" b="0" i="0" dirty="0" err="1">
                <a:solidFill>
                  <a:srgbClr val="374151"/>
                </a:solidFill>
                <a:effectLst/>
                <a:latin typeface="Söhne"/>
              </a:rPr>
              <a:t>zmogus</a:t>
            </a:r>
            <a:r>
              <a:rPr lang="lt-LT" b="0" i="0" dirty="0">
                <a:solidFill>
                  <a:srgbClr val="374151"/>
                </a:solidFill>
                <a:effectLst/>
                <a:latin typeface="Söhne"/>
              </a:rPr>
              <a:t> (V ar M) turi </a:t>
            </a:r>
            <a:r>
              <a:rPr lang="lt-LT" b="0" i="0" dirty="0" err="1">
                <a:solidFill>
                  <a:srgbClr val="374151"/>
                </a:solidFill>
                <a:effectLst/>
                <a:latin typeface="Söhne"/>
              </a:rPr>
              <a:t>dieabeta</a:t>
            </a:r>
            <a:r>
              <a:rPr lang="lt-LT" b="0" i="0" dirty="0">
                <a:solidFill>
                  <a:srgbClr val="374151"/>
                </a:solidFill>
                <a:effectLst/>
                <a:latin typeface="Söhne"/>
              </a:rPr>
              <a:t> (1) ar </a:t>
            </a:r>
            <a:r>
              <a:rPr lang="lt-LT" b="0" i="0" dirty="0" err="1">
                <a:solidFill>
                  <a:srgbClr val="374151"/>
                </a:solidFill>
                <a:effectLst/>
                <a:latin typeface="Söhne"/>
              </a:rPr>
              <a:t>nturi</a:t>
            </a:r>
            <a:r>
              <a:rPr lang="lt-LT" b="0" i="0" dirty="0">
                <a:solidFill>
                  <a:srgbClr val="374151"/>
                </a:solidFill>
                <a:effectLst/>
                <a:latin typeface="Söhne"/>
              </a:rPr>
              <a:t> jo (0). Ir kaip matome </a:t>
            </a:r>
            <a:r>
              <a:rPr lang="lt-LT" b="0" i="0" dirty="0" err="1">
                <a:solidFill>
                  <a:srgbClr val="374151"/>
                </a:solidFill>
                <a:effectLst/>
                <a:latin typeface="Söhne"/>
              </a:rPr>
              <a:t>cia</a:t>
            </a:r>
            <a:r>
              <a:rPr lang="lt-LT" b="0" i="0" dirty="0">
                <a:solidFill>
                  <a:srgbClr val="374151"/>
                </a:solidFill>
                <a:effectLst/>
                <a:latin typeface="Söhne"/>
              </a:rPr>
              <a:t> tik vienai moteriai jis yra </a:t>
            </a:r>
            <a:r>
              <a:rPr lang="lt-LT" b="0" i="0" dirty="0" err="1">
                <a:solidFill>
                  <a:srgbClr val="374151"/>
                </a:solidFill>
                <a:effectLst/>
                <a:latin typeface="Söhne"/>
              </a:rPr>
              <a:t>prognozojuomas</a:t>
            </a:r>
            <a:r>
              <a:rPr lang="lt-LT" b="0" i="0" dirty="0">
                <a:solidFill>
                  <a:srgbClr val="374151"/>
                </a:solidFill>
                <a:effectLst/>
                <a:latin typeface="Söhne"/>
              </a:rPr>
              <a:t> kai kitiems ne. </a:t>
            </a:r>
          </a:p>
          <a:p>
            <a:pPr algn="l"/>
            <a:endParaRPr lang="lt-LT" b="0" i="0" dirty="0">
              <a:solidFill>
                <a:srgbClr val="374151"/>
              </a:solidFill>
              <a:effectLst/>
              <a:latin typeface="Söhne"/>
            </a:endParaRPr>
          </a:p>
          <a:p>
            <a:pPr algn="l"/>
            <a:r>
              <a:rPr lang="lt-LT" b="0" i="0" dirty="0">
                <a:solidFill>
                  <a:srgbClr val="374151"/>
                </a:solidFill>
                <a:effectLst/>
                <a:latin typeface="Söhne"/>
              </a:rPr>
              <a:t>Ir </a:t>
            </a:r>
            <a:r>
              <a:rPr lang="lt-LT" b="0" i="0" dirty="0" err="1">
                <a:solidFill>
                  <a:srgbClr val="374151"/>
                </a:solidFill>
                <a:effectLst/>
                <a:latin typeface="Söhne"/>
              </a:rPr>
              <a:t>apskritiai</a:t>
            </a:r>
            <a:r>
              <a:rPr lang="lt-LT" b="0" i="0" dirty="0">
                <a:solidFill>
                  <a:srgbClr val="374151"/>
                </a:solidFill>
                <a:effectLst/>
                <a:latin typeface="Söhne"/>
              </a:rPr>
              <a:t> panaudojant tinkamus duomenis ir modeliavimo technikas, prižiūrimasis mokymasis gali pasiekti labai aukštą tikslumą daugelyje taikymo sričių. O dabar </a:t>
            </a:r>
            <a:r>
              <a:rPr lang="lt-LT" b="0" i="0" dirty="0" err="1">
                <a:solidFill>
                  <a:srgbClr val="374151"/>
                </a:solidFill>
                <a:effectLst/>
                <a:latin typeface="Söhne"/>
              </a:rPr>
              <a:t>paziresime</a:t>
            </a:r>
            <a:r>
              <a:rPr lang="lt-LT" b="0" i="0" dirty="0">
                <a:solidFill>
                  <a:srgbClr val="374151"/>
                </a:solidFill>
                <a:effectLst/>
                <a:latin typeface="Söhne"/>
              </a:rPr>
              <a:t> i pirma jo kategorija ir tai bus ()</a:t>
            </a:r>
          </a:p>
          <a:p>
            <a:pPr algn="l"/>
            <a:endParaRPr lang="en-GB" dirty="0">
              <a:effectLst/>
            </a:endParaRPr>
          </a:p>
          <a:p>
            <a:pPr algn="l"/>
            <a:endParaRPr lang="en-GB" dirty="0">
              <a:effectLst/>
            </a:endParaRPr>
          </a:p>
          <a:p>
            <a:pPr algn="l"/>
            <a:r>
              <a:rPr lang="en-GB" dirty="0">
                <a:effectLst/>
              </a:rPr>
              <a:t>[EN] Supervised learning is the most common type of Machine Learning, where algorithms learn from a </a:t>
            </a:r>
            <a:r>
              <a:rPr lang="en-GB" dirty="0" err="1">
                <a:effectLst/>
              </a:rPr>
              <a:t>labeled</a:t>
            </a:r>
            <a:r>
              <a:rPr lang="en-GB" dirty="0">
                <a:effectLst/>
              </a:rPr>
              <a:t> dataset containing input-output pairs. Usually, the input data will be called features and we use variable X to describe them. And for the output, which is called Label or Target and most often represented by variable Y. </a:t>
            </a:r>
            <a:br>
              <a:rPr lang="en-GB" dirty="0">
                <a:effectLst/>
              </a:rPr>
            </a:br>
            <a:br>
              <a:rPr lang="en-GB" dirty="0">
                <a:effectLst/>
              </a:rPr>
            </a:br>
            <a:r>
              <a:rPr lang="en-GB" dirty="0">
                <a:effectLst/>
              </a:rPr>
              <a:t>The primary goal in supervised learning is to develop a model that can generalize from these examples and accurately predict the output for new, unseen data. Supervised learning can be further divided into two main tasks: classification and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7</a:t>
            </a:fld>
            <a:endParaRPr lang="en-LV"/>
          </a:p>
        </p:txBody>
      </p:sp>
    </p:spTree>
    <p:extLst>
      <p:ext uri="{BB962C8B-B14F-4D97-AF65-F5344CB8AC3E}">
        <p14:creationId xmlns:p14="http://schemas.microsoft.com/office/powerpoint/2010/main" val="3671086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Klasifikacija (</a:t>
            </a:r>
            <a:r>
              <a:rPr lang="lt-LT" b="1" i="0" dirty="0" err="1">
                <a:solidFill>
                  <a:srgbClr val="374151"/>
                </a:solidFill>
                <a:effectLst/>
                <a:latin typeface="Söhne"/>
              </a:rPr>
              <a:t>Classification</a:t>
            </a:r>
            <a:r>
              <a:rPr lang="lt-LT" b="1" i="0" dirty="0">
                <a:solidFill>
                  <a:srgbClr val="374151"/>
                </a:solidFill>
                <a:effectLst/>
                <a:latin typeface="Söhne"/>
              </a:rPr>
              <a:t>)</a:t>
            </a:r>
            <a:endParaRPr lang="lt-LT" b="0" i="0" dirty="0">
              <a:solidFill>
                <a:srgbClr val="374151"/>
              </a:solidFill>
              <a:effectLst/>
              <a:latin typeface="Söhne"/>
            </a:endParaRPr>
          </a:p>
          <a:p>
            <a:pPr algn="l"/>
            <a:r>
              <a:rPr lang="lt-LT" b="0" i="0" dirty="0">
                <a:solidFill>
                  <a:srgbClr val="374151"/>
                </a:solidFill>
                <a:effectLst/>
                <a:latin typeface="Söhne"/>
              </a:rPr>
              <a:t>Klasifikacija susijusi su įvesties duomenų </a:t>
            </a:r>
            <a:r>
              <a:rPr lang="lt-LT" b="0" i="0" dirty="0" err="1">
                <a:solidFill>
                  <a:srgbClr val="374151"/>
                </a:solidFill>
                <a:effectLst/>
                <a:latin typeface="Söhne"/>
              </a:rPr>
              <a:t>priskirimu</a:t>
            </a:r>
            <a:r>
              <a:rPr lang="lt-LT" b="0" i="0" dirty="0">
                <a:solidFill>
                  <a:srgbClr val="374151"/>
                </a:solidFill>
                <a:effectLst/>
                <a:latin typeface="Söhne"/>
              </a:rPr>
              <a:t> prie iš anksto apibrėžtų klasių ar kategorijų. Tai yra viena iš labiausiai paplitusių mašininio mokymosi užduočių. Pavyzdžiui, elektroninis laiškas gali būti klasifikuojamas kaip šlamštas ar ne šlamštas, arba nuotrauka gali būti </a:t>
            </a:r>
            <a:r>
              <a:rPr lang="lt-LT" b="0" i="0" dirty="0" err="1">
                <a:solidFill>
                  <a:srgbClr val="374151"/>
                </a:solidFill>
                <a:effectLst/>
                <a:latin typeface="Söhne"/>
              </a:rPr>
              <a:t>kategorizuojama</a:t>
            </a:r>
            <a:r>
              <a:rPr lang="lt-LT" b="0" i="0" dirty="0">
                <a:solidFill>
                  <a:srgbClr val="374151"/>
                </a:solidFill>
                <a:effectLst/>
                <a:latin typeface="Söhne"/>
              </a:rPr>
              <a:t> kaip vaizduojanti katę arba šunį.</a:t>
            </a:r>
          </a:p>
          <a:p>
            <a:pPr algn="l"/>
            <a:r>
              <a:rPr lang="lt-LT" b="0" i="0" dirty="0">
                <a:solidFill>
                  <a:srgbClr val="374151"/>
                </a:solidFill>
                <a:effectLst/>
                <a:latin typeface="Söhne"/>
              </a:rPr>
              <a:t>Pagrindinė klasifikacijos užduoties ypatybė yra tai, kad ji susijusi su diskretiniais, kategoriniais išvesties duomenimis. Tai reiškia, kad atsakymas yra viena iš iš anksto nustatytų kategorijų, o ne nuolatinė reikšmė.</a:t>
            </a:r>
          </a:p>
          <a:p>
            <a:pPr algn="l"/>
            <a:r>
              <a:rPr lang="lt-LT" b="0" i="0" dirty="0">
                <a:solidFill>
                  <a:srgbClr val="374151"/>
                </a:solidFill>
                <a:effectLst/>
                <a:latin typeface="Söhne"/>
              </a:rPr>
              <a:t>Kai kuriuose klasifikavimo scenarijuose gali būti tik du galimi atsakymai (pvz., "taip" ar "ne"), tokius atvejus vadiname </a:t>
            </a:r>
            <a:r>
              <a:rPr lang="lt-LT" b="1" i="0" dirty="0">
                <a:solidFill>
                  <a:srgbClr val="374151"/>
                </a:solidFill>
                <a:effectLst/>
                <a:latin typeface="Söhne"/>
              </a:rPr>
              <a:t>dvejetainė klasifikacija (</a:t>
            </a:r>
            <a:r>
              <a:rPr lang="lt-LT" b="1" i="0" dirty="0" err="1">
                <a:solidFill>
                  <a:srgbClr val="374151"/>
                </a:solidFill>
                <a:effectLst/>
                <a:latin typeface="Söhne"/>
              </a:rPr>
              <a:t>Binary</a:t>
            </a:r>
            <a:r>
              <a:rPr lang="lt-LT" b="1" i="0" dirty="0">
                <a:solidFill>
                  <a:srgbClr val="374151"/>
                </a:solidFill>
                <a:effectLst/>
                <a:latin typeface="Söhne"/>
              </a:rPr>
              <a:t> </a:t>
            </a:r>
            <a:r>
              <a:rPr lang="lt-LT" b="1" i="0" dirty="0" err="1">
                <a:solidFill>
                  <a:srgbClr val="374151"/>
                </a:solidFill>
                <a:effectLst/>
                <a:latin typeface="Söhne"/>
              </a:rPr>
              <a:t>Classification</a:t>
            </a:r>
            <a:r>
              <a:rPr lang="lt-LT" b="1" i="0" dirty="0">
                <a:solidFill>
                  <a:srgbClr val="374151"/>
                </a:solidFill>
                <a:effectLst/>
                <a:latin typeface="Söhne"/>
              </a:rPr>
              <a:t>)</a:t>
            </a:r>
            <a:r>
              <a:rPr lang="lt-LT" b="0" i="0" dirty="0">
                <a:solidFill>
                  <a:srgbClr val="374151"/>
                </a:solidFill>
                <a:effectLst/>
                <a:latin typeface="Söhne"/>
              </a:rPr>
              <a:t>. Tačiau kai yra daugiau nei dvi kategorijos, tai vadinama </a:t>
            </a:r>
            <a:r>
              <a:rPr lang="lt-LT" b="1" i="0" dirty="0">
                <a:solidFill>
                  <a:srgbClr val="374151"/>
                </a:solidFill>
                <a:effectLst/>
                <a:latin typeface="Söhne"/>
              </a:rPr>
              <a:t>daugelio klasių klasifikacija (</a:t>
            </a:r>
            <a:r>
              <a:rPr lang="lt-LT" b="1" i="0" dirty="0" err="1">
                <a:solidFill>
                  <a:srgbClr val="374151"/>
                </a:solidFill>
                <a:effectLst/>
                <a:latin typeface="Söhne"/>
              </a:rPr>
              <a:t>Multiclass</a:t>
            </a:r>
            <a:r>
              <a:rPr lang="lt-LT" b="1" i="0" dirty="0">
                <a:solidFill>
                  <a:srgbClr val="374151"/>
                </a:solidFill>
                <a:effectLst/>
                <a:latin typeface="Söhne"/>
              </a:rPr>
              <a:t> </a:t>
            </a:r>
            <a:r>
              <a:rPr lang="lt-LT" b="1" i="0" dirty="0" err="1">
                <a:solidFill>
                  <a:srgbClr val="374151"/>
                </a:solidFill>
                <a:effectLst/>
                <a:latin typeface="Söhne"/>
              </a:rPr>
              <a:t>Classification</a:t>
            </a:r>
            <a:r>
              <a:rPr lang="lt-LT" b="1" i="0" dirty="0">
                <a:solidFill>
                  <a:srgbClr val="374151"/>
                </a:solidFill>
                <a:effectLst/>
                <a:latin typeface="Söhne"/>
              </a:rPr>
              <a:t>)</a:t>
            </a:r>
            <a:r>
              <a:rPr lang="lt-LT" b="0" i="0" dirty="0">
                <a:solidFill>
                  <a:srgbClr val="374151"/>
                </a:solidFill>
                <a:effectLst/>
                <a:latin typeface="Söhne"/>
              </a:rPr>
              <a:t>.</a:t>
            </a:r>
          </a:p>
          <a:p>
            <a:pPr algn="l"/>
            <a:r>
              <a:rPr lang="lt-LT" b="0" i="0" dirty="0">
                <a:solidFill>
                  <a:srgbClr val="374151"/>
                </a:solidFill>
                <a:effectLst/>
                <a:latin typeface="Söhne"/>
              </a:rPr>
              <a:t>Klasifikacija gali būti taikoma įvairiose srityse, tokiuose kaip medicina, finansai, rinkodara ir daugelyje kitų, kur yra svarbu nustatyti, kuriai kategorijai priklauso tam tikras duomenų elementas.</a:t>
            </a:r>
          </a:p>
          <a:p>
            <a:pPr algn="l"/>
            <a:endParaRPr lang="en-GB" dirty="0">
              <a:effectLst/>
            </a:endParaRPr>
          </a:p>
          <a:p>
            <a:pPr algn="l"/>
            <a:endParaRPr lang="en-GB" dirty="0">
              <a:effectLst/>
            </a:endParaRPr>
          </a:p>
          <a:p>
            <a:pPr algn="l"/>
            <a:r>
              <a:rPr lang="en-GB" dirty="0">
                <a:effectLst/>
              </a:rPr>
              <a:t>[EN] Classification involves categorizing input data into predefined classes or categories. For example, an email can be classified as spam or not spam, or an image can be categorized as containing a cat or a dog. Classification problems usually deal with discrete, categorical outputs.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8</a:t>
            </a:fld>
            <a:endParaRPr lang="en-LV"/>
          </a:p>
        </p:txBody>
      </p:sp>
    </p:spTree>
    <p:extLst>
      <p:ext uri="{BB962C8B-B14F-4D97-AF65-F5344CB8AC3E}">
        <p14:creationId xmlns:p14="http://schemas.microsoft.com/office/powerpoint/2010/main" val="2111047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dirty="0">
                <a:solidFill>
                  <a:srgbClr val="374151"/>
                </a:solidFill>
                <a:effectLst/>
                <a:latin typeface="Söhne"/>
              </a:rPr>
              <a:t>Regresija (</a:t>
            </a:r>
            <a:r>
              <a:rPr lang="lt-LT" b="1" i="0" dirty="0" err="1">
                <a:solidFill>
                  <a:srgbClr val="374151"/>
                </a:solidFill>
                <a:effectLst/>
                <a:latin typeface="Söhne"/>
              </a:rPr>
              <a:t>Regression</a:t>
            </a:r>
            <a:r>
              <a:rPr lang="lt-LT" b="1" i="0" dirty="0">
                <a:solidFill>
                  <a:srgbClr val="374151"/>
                </a:solidFill>
                <a:effectLst/>
                <a:latin typeface="Söhne"/>
              </a:rPr>
              <a:t>)</a:t>
            </a:r>
            <a:endParaRPr lang="lt-LT" b="0" i="0" dirty="0">
              <a:solidFill>
                <a:srgbClr val="374151"/>
              </a:solidFill>
              <a:effectLst/>
              <a:latin typeface="Söhne"/>
            </a:endParaRPr>
          </a:p>
          <a:p>
            <a:pPr algn="l"/>
            <a:r>
              <a:rPr lang="lt-LT" b="0" i="0" dirty="0">
                <a:solidFill>
                  <a:srgbClr val="374151"/>
                </a:solidFill>
                <a:effectLst/>
                <a:latin typeface="Söhne"/>
              </a:rPr>
              <a:t>Regresija yra mašininio mokymosi technika, skirta prognozuoti nuolatines reikšmes, tokias kaip kainos, temperatūra ar pardavimų rodikliai. Skirtingai nei klasifikavimo atveju, kai norime priskirti duomenis vienai iš iš anksto nustatytų kategorijų, regresija siekia prognozuoti tikslų skaičių ar reikšmę.</a:t>
            </a:r>
          </a:p>
          <a:p>
            <a:pPr algn="l"/>
            <a:r>
              <a:rPr lang="lt-LT" b="0" i="0" dirty="0">
                <a:solidFill>
                  <a:srgbClr val="374151"/>
                </a:solidFill>
                <a:effectLst/>
                <a:latin typeface="Söhne"/>
              </a:rPr>
              <a:t>Pagrindinis regresijos tikslas yra nustatyti ryšį tarp įvesties savybių (dažnai vadinamų bruožais arba kintamaisiais) ir tikslinio išvesties kintamojo. Tai leidžia modeliui daryti prognozes naujiems duomenų taškams.</a:t>
            </a:r>
          </a:p>
          <a:p>
            <a:pPr algn="l"/>
            <a:r>
              <a:rPr lang="lt-LT" b="0" i="0" dirty="0">
                <a:solidFill>
                  <a:srgbClr val="374151"/>
                </a:solidFill>
                <a:effectLst/>
                <a:latin typeface="Söhne"/>
              </a:rPr>
              <a:t>Pavyzdžiui, namo kainą gali paveikti daugelis veiksnių, tokių kaip namo plotas, metai, kada jis buvo pastatytas, ir jo lokacija. Regresijos modelis gali mokytis iš šių savybių, siekdamas prognozuoti namo kainą naujai pateiktiems duomenims.</a:t>
            </a:r>
          </a:p>
          <a:p>
            <a:pPr algn="l"/>
            <a:r>
              <a:rPr lang="lt-LT" b="0" i="0" dirty="0">
                <a:solidFill>
                  <a:srgbClr val="374151"/>
                </a:solidFill>
                <a:effectLst/>
                <a:latin typeface="Söhne"/>
              </a:rPr>
              <a:t>Regresiją galima taikyti įvairiose srityse, kai svarbu prognozuoti nuolatines reikšmes. Tai ypač naudinga ekonomikoje, moksle, inžinerijoje ir kitose srityse, kur reikia daryti pagrįstas prognozes.</a:t>
            </a:r>
          </a:p>
          <a:p>
            <a:pPr algn="l"/>
            <a:endParaRPr lang="en-GB" dirty="0">
              <a:effectLst/>
            </a:endParaRPr>
          </a:p>
          <a:p>
            <a:pPr algn="l"/>
            <a:endParaRPr lang="en-GB" dirty="0">
              <a:effectLst/>
            </a:endParaRPr>
          </a:p>
          <a:p>
            <a:pPr algn="l"/>
            <a:r>
              <a:rPr lang="en-GB" dirty="0">
                <a:effectLst/>
              </a:rPr>
              <a:t>[EN] Regression, on the other hand, deals with predicting continuous values, such as prices, temperatures, or sales figures. The objective is to determine the relationship between input features and the target output variable, enabling the model to make predictions for new data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9</a:t>
            </a:fld>
            <a:endParaRPr lang="en-LV"/>
          </a:p>
        </p:txBody>
      </p:sp>
    </p:spTree>
    <p:extLst>
      <p:ext uri="{BB962C8B-B14F-4D97-AF65-F5344CB8AC3E}">
        <p14:creationId xmlns:p14="http://schemas.microsoft.com/office/powerpoint/2010/main" val="284604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77FB-0410-59BC-71BF-3DF371469D6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V"/>
          </a:p>
        </p:txBody>
      </p:sp>
      <p:sp>
        <p:nvSpPr>
          <p:cNvPr id="3" name="Subtitle 2">
            <a:extLst>
              <a:ext uri="{FF2B5EF4-FFF2-40B4-BE49-F238E27FC236}">
                <a16:creationId xmlns:a16="http://schemas.microsoft.com/office/drawing/2014/main" id="{CD8592D3-2033-8405-9774-7E35AFF20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V"/>
          </a:p>
        </p:txBody>
      </p:sp>
      <p:sp>
        <p:nvSpPr>
          <p:cNvPr id="4" name="Date Placeholder 3">
            <a:extLst>
              <a:ext uri="{FF2B5EF4-FFF2-40B4-BE49-F238E27FC236}">
                <a16:creationId xmlns:a16="http://schemas.microsoft.com/office/drawing/2014/main" id="{74EE7179-B911-7ED5-72BC-D7C76F92B50C}"/>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22133B96-AC22-0250-0D93-0815E0A405EB}"/>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CCF365D-FED1-02CC-47FA-3C57F004E7C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19409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90D5-3D11-3966-01D7-5AE2907B0C48}"/>
              </a:ext>
            </a:extLst>
          </p:cNvPr>
          <p:cNvSpPr>
            <a:spLocks noGrp="1"/>
          </p:cNvSpPr>
          <p:nvPr>
            <p:ph type="title"/>
          </p:nvPr>
        </p:nvSpPr>
        <p:spPr/>
        <p:txBody>
          <a:bodyPr/>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7D8CF11E-9BBF-1D9C-BF46-BA9B854F68E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C7B1AF1E-4F24-02F0-1B8F-833EC9CAFD17}"/>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1EA6457F-BFDE-B1E0-B7E2-0DD8A0909361}"/>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AD68F2A-7A82-37D2-AE1F-D3D4C3DB7F46}"/>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63441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BD9DD2-C6A0-385D-1A98-1073487277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F718901E-420D-E397-C4B8-77762DA2F4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EBD8F5F9-F5D9-B415-F46B-C6F8EC0CB589}"/>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5A94B27E-67ED-FC25-7F5B-B041EE20F8C6}"/>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6B131EBF-263B-6EE7-3C05-1BB9DC14019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87280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C42A-16AE-602E-74E4-6972181C23FB}"/>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4DCFC761-7AAD-E08E-E4C0-C00F44499D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8669CF5B-85A5-67D6-46F2-4BC2E2AC3554}"/>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E04AA344-1874-180E-3D08-0FA54150F6F8}"/>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762086C-A535-F8C6-237F-3ADE32F46FFB}"/>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88218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A267-0960-C965-832F-2A6D52802D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V"/>
          </a:p>
        </p:txBody>
      </p:sp>
      <p:sp>
        <p:nvSpPr>
          <p:cNvPr id="3" name="Text Placeholder 2">
            <a:extLst>
              <a:ext uri="{FF2B5EF4-FFF2-40B4-BE49-F238E27FC236}">
                <a16:creationId xmlns:a16="http://schemas.microsoft.com/office/drawing/2014/main" id="{C114DD3C-108B-6180-D964-46F40A0AB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DA3496-FDD9-B29D-232C-A3C8DFE9DBFC}"/>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C22DEA8E-8BEB-A9CA-1DFE-139EEDFB83BD}"/>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1C3BF82-8833-4A17-4E33-7F5C6759A2A0}"/>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42103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F4EB-C2A9-6AE9-DF5C-A3DEE7D5D8FE}"/>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9B6FA928-EDC4-55D0-6418-DA0F3769D92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Content Placeholder 3">
            <a:extLst>
              <a:ext uri="{FF2B5EF4-FFF2-40B4-BE49-F238E27FC236}">
                <a16:creationId xmlns:a16="http://schemas.microsoft.com/office/drawing/2014/main" id="{3562AA72-11D2-EC11-E48B-51F9FD7CF1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Date Placeholder 4">
            <a:extLst>
              <a:ext uri="{FF2B5EF4-FFF2-40B4-BE49-F238E27FC236}">
                <a16:creationId xmlns:a16="http://schemas.microsoft.com/office/drawing/2014/main" id="{B6155686-CE8D-18F1-B499-FDD15CEA91F6}"/>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6" name="Footer Placeholder 5">
            <a:extLst>
              <a:ext uri="{FF2B5EF4-FFF2-40B4-BE49-F238E27FC236}">
                <a16:creationId xmlns:a16="http://schemas.microsoft.com/office/drawing/2014/main" id="{8B17A9EE-FBB0-5E7C-9F80-59193FF0217C}"/>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84A3764D-70FC-0D8E-810D-C2F27328186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71168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BB45-366E-14D5-96E4-C4274262E9B9}"/>
              </a:ext>
            </a:extLst>
          </p:cNvPr>
          <p:cNvSpPr>
            <a:spLocks noGrp="1"/>
          </p:cNvSpPr>
          <p:nvPr>
            <p:ph type="title"/>
          </p:nvPr>
        </p:nvSpPr>
        <p:spPr>
          <a:xfrm>
            <a:off x="839788" y="365125"/>
            <a:ext cx="10515600" cy="1325563"/>
          </a:xfrm>
        </p:spPr>
        <p:txBody>
          <a:bodyPr/>
          <a:lstStyle/>
          <a:p>
            <a:r>
              <a:rPr lang="en-GB"/>
              <a:t>Click to edit Master title style</a:t>
            </a:r>
            <a:endParaRPr lang="en-LV"/>
          </a:p>
        </p:txBody>
      </p:sp>
      <p:sp>
        <p:nvSpPr>
          <p:cNvPr id="3" name="Text Placeholder 2">
            <a:extLst>
              <a:ext uri="{FF2B5EF4-FFF2-40B4-BE49-F238E27FC236}">
                <a16:creationId xmlns:a16="http://schemas.microsoft.com/office/drawing/2014/main" id="{293E745F-5EDB-66CC-9E70-C5364540C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8CD8177-EFA8-A70A-88CC-ECB15F47B19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Text Placeholder 4">
            <a:extLst>
              <a:ext uri="{FF2B5EF4-FFF2-40B4-BE49-F238E27FC236}">
                <a16:creationId xmlns:a16="http://schemas.microsoft.com/office/drawing/2014/main" id="{92F450FE-FBB4-D354-4F53-4A8D64C35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2924EB-95E4-3BD2-B9C2-932C06D1C6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7" name="Date Placeholder 6">
            <a:extLst>
              <a:ext uri="{FF2B5EF4-FFF2-40B4-BE49-F238E27FC236}">
                <a16:creationId xmlns:a16="http://schemas.microsoft.com/office/drawing/2014/main" id="{1AF19BB3-5AFF-A7B2-FFEA-3E2C06210AC4}"/>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8" name="Footer Placeholder 7">
            <a:extLst>
              <a:ext uri="{FF2B5EF4-FFF2-40B4-BE49-F238E27FC236}">
                <a16:creationId xmlns:a16="http://schemas.microsoft.com/office/drawing/2014/main" id="{724EB513-02EA-C603-E689-E8437077EEBD}"/>
              </a:ext>
            </a:extLst>
          </p:cNvPr>
          <p:cNvSpPr>
            <a:spLocks noGrp="1"/>
          </p:cNvSpPr>
          <p:nvPr>
            <p:ph type="ftr" sz="quarter" idx="11"/>
          </p:nvPr>
        </p:nvSpPr>
        <p:spPr/>
        <p:txBody>
          <a:bodyPr/>
          <a:lstStyle/>
          <a:p>
            <a:endParaRPr lang="en-LV"/>
          </a:p>
        </p:txBody>
      </p:sp>
      <p:sp>
        <p:nvSpPr>
          <p:cNvPr id="9" name="Slide Number Placeholder 8">
            <a:extLst>
              <a:ext uri="{FF2B5EF4-FFF2-40B4-BE49-F238E27FC236}">
                <a16:creationId xmlns:a16="http://schemas.microsoft.com/office/drawing/2014/main" id="{90AAE9EB-2A53-7CCD-1731-A1923A375C45}"/>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0765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C348-854F-C1E3-3945-F0154B3371DA}"/>
              </a:ext>
            </a:extLst>
          </p:cNvPr>
          <p:cNvSpPr>
            <a:spLocks noGrp="1"/>
          </p:cNvSpPr>
          <p:nvPr>
            <p:ph type="title"/>
          </p:nvPr>
        </p:nvSpPr>
        <p:spPr/>
        <p:txBody>
          <a:bodyPr/>
          <a:lstStyle/>
          <a:p>
            <a:r>
              <a:rPr lang="en-GB"/>
              <a:t>Click to edit Master title style</a:t>
            </a:r>
            <a:endParaRPr lang="en-LV"/>
          </a:p>
        </p:txBody>
      </p:sp>
      <p:sp>
        <p:nvSpPr>
          <p:cNvPr id="3" name="Date Placeholder 2">
            <a:extLst>
              <a:ext uri="{FF2B5EF4-FFF2-40B4-BE49-F238E27FC236}">
                <a16:creationId xmlns:a16="http://schemas.microsoft.com/office/drawing/2014/main" id="{4FBA7C32-53E9-85A4-AF40-B94D0123EF40}"/>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4" name="Footer Placeholder 3">
            <a:extLst>
              <a:ext uri="{FF2B5EF4-FFF2-40B4-BE49-F238E27FC236}">
                <a16:creationId xmlns:a16="http://schemas.microsoft.com/office/drawing/2014/main" id="{5E371555-5275-A2B5-1327-1E901F55D02C}"/>
              </a:ext>
            </a:extLst>
          </p:cNvPr>
          <p:cNvSpPr>
            <a:spLocks noGrp="1"/>
          </p:cNvSpPr>
          <p:nvPr>
            <p:ph type="ftr" sz="quarter" idx="11"/>
          </p:nvPr>
        </p:nvSpPr>
        <p:spPr/>
        <p:txBody>
          <a:bodyPr/>
          <a:lstStyle/>
          <a:p>
            <a:endParaRPr lang="en-LV"/>
          </a:p>
        </p:txBody>
      </p:sp>
      <p:sp>
        <p:nvSpPr>
          <p:cNvPr id="5" name="Slide Number Placeholder 4">
            <a:extLst>
              <a:ext uri="{FF2B5EF4-FFF2-40B4-BE49-F238E27FC236}">
                <a16:creationId xmlns:a16="http://schemas.microsoft.com/office/drawing/2014/main" id="{352539C0-64A5-4DA7-BED8-E2263066340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97612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FFFA0-5708-47AC-2C03-3CFFA6FAA172}"/>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3" name="Footer Placeholder 2">
            <a:extLst>
              <a:ext uri="{FF2B5EF4-FFF2-40B4-BE49-F238E27FC236}">
                <a16:creationId xmlns:a16="http://schemas.microsoft.com/office/drawing/2014/main" id="{AAD25F50-8E32-AFA2-9F98-EA88BEDC651F}"/>
              </a:ext>
            </a:extLst>
          </p:cNvPr>
          <p:cNvSpPr>
            <a:spLocks noGrp="1"/>
          </p:cNvSpPr>
          <p:nvPr>
            <p:ph type="ftr" sz="quarter" idx="11"/>
          </p:nvPr>
        </p:nvSpPr>
        <p:spPr/>
        <p:txBody>
          <a:bodyPr/>
          <a:lstStyle/>
          <a:p>
            <a:endParaRPr lang="en-LV"/>
          </a:p>
        </p:txBody>
      </p:sp>
      <p:sp>
        <p:nvSpPr>
          <p:cNvPr id="4" name="Slide Number Placeholder 3">
            <a:extLst>
              <a:ext uri="{FF2B5EF4-FFF2-40B4-BE49-F238E27FC236}">
                <a16:creationId xmlns:a16="http://schemas.microsoft.com/office/drawing/2014/main" id="{DB3E992F-35C0-7FAA-F528-2D8CA6AE8814}"/>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6779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B648-6DE9-168E-F4EF-2A3BDB4AB3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Content Placeholder 2">
            <a:extLst>
              <a:ext uri="{FF2B5EF4-FFF2-40B4-BE49-F238E27FC236}">
                <a16:creationId xmlns:a16="http://schemas.microsoft.com/office/drawing/2014/main" id="{4F40F1B8-7551-4703-568A-C9622DEF9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Text Placeholder 3">
            <a:extLst>
              <a:ext uri="{FF2B5EF4-FFF2-40B4-BE49-F238E27FC236}">
                <a16:creationId xmlns:a16="http://schemas.microsoft.com/office/drawing/2014/main" id="{88891F53-AD28-4A0E-2386-C9ACE99E9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32BD02-4015-C710-7322-4F89F4FDD6D3}"/>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6" name="Footer Placeholder 5">
            <a:extLst>
              <a:ext uri="{FF2B5EF4-FFF2-40B4-BE49-F238E27FC236}">
                <a16:creationId xmlns:a16="http://schemas.microsoft.com/office/drawing/2014/main" id="{626360C8-AEBA-C9A4-1E8E-1905FD811A8A}"/>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26AE7F9E-58D2-C73F-1380-F711DC90C788}"/>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97345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321D-2F5E-FA02-E967-3F8B94363D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Picture Placeholder 2">
            <a:extLst>
              <a:ext uri="{FF2B5EF4-FFF2-40B4-BE49-F238E27FC236}">
                <a16:creationId xmlns:a16="http://schemas.microsoft.com/office/drawing/2014/main" id="{99332C5A-97D9-CB2E-17C3-9EE677A0BF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V"/>
          </a:p>
        </p:txBody>
      </p:sp>
      <p:sp>
        <p:nvSpPr>
          <p:cNvPr id="4" name="Text Placeholder 3">
            <a:extLst>
              <a:ext uri="{FF2B5EF4-FFF2-40B4-BE49-F238E27FC236}">
                <a16:creationId xmlns:a16="http://schemas.microsoft.com/office/drawing/2014/main" id="{B36AA032-CA33-D235-E5E8-B27CEF5CE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E63C97-7F33-64DD-6AD6-F92732C08CB6}"/>
              </a:ext>
            </a:extLst>
          </p:cNvPr>
          <p:cNvSpPr>
            <a:spLocks noGrp="1"/>
          </p:cNvSpPr>
          <p:nvPr>
            <p:ph type="dt" sz="half" idx="10"/>
          </p:nvPr>
        </p:nvSpPr>
        <p:spPr/>
        <p:txBody>
          <a:bodyPr/>
          <a:lstStyle/>
          <a:p>
            <a:fld id="{B3E8A050-3D4E-9548-9F2D-854D52F5DE15}" type="datetimeFigureOut">
              <a:rPr lang="en-LV" smtClean="0"/>
              <a:t>9/3/23</a:t>
            </a:fld>
            <a:endParaRPr lang="en-LV"/>
          </a:p>
        </p:txBody>
      </p:sp>
      <p:sp>
        <p:nvSpPr>
          <p:cNvPr id="6" name="Footer Placeholder 5">
            <a:extLst>
              <a:ext uri="{FF2B5EF4-FFF2-40B4-BE49-F238E27FC236}">
                <a16:creationId xmlns:a16="http://schemas.microsoft.com/office/drawing/2014/main" id="{9EDD146F-A417-844F-4409-981D03E4C090}"/>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54F09373-2295-5E6F-4AD9-39D59DFE7B8D}"/>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3492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279806-70D8-DC0F-D05D-D3629971644B}"/>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EF69EB5-31E1-AB32-95EE-B508F926C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V"/>
          </a:p>
        </p:txBody>
      </p:sp>
      <p:sp>
        <p:nvSpPr>
          <p:cNvPr id="3" name="Text Placeholder 2">
            <a:extLst>
              <a:ext uri="{FF2B5EF4-FFF2-40B4-BE49-F238E27FC236}">
                <a16:creationId xmlns:a16="http://schemas.microsoft.com/office/drawing/2014/main" id="{CAF73307-6020-B4A8-CB31-8DC81D194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LV" dirty="0"/>
          </a:p>
        </p:txBody>
      </p:sp>
      <p:sp>
        <p:nvSpPr>
          <p:cNvPr id="4" name="Date Placeholder 3">
            <a:extLst>
              <a:ext uri="{FF2B5EF4-FFF2-40B4-BE49-F238E27FC236}">
                <a16:creationId xmlns:a16="http://schemas.microsoft.com/office/drawing/2014/main" id="{0541023D-DA6E-C2C4-859C-68303D67C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8A050-3D4E-9548-9F2D-854D52F5DE15}" type="datetimeFigureOut">
              <a:rPr lang="en-LV" smtClean="0"/>
              <a:t>9/3/23</a:t>
            </a:fld>
            <a:endParaRPr lang="en-LV"/>
          </a:p>
        </p:txBody>
      </p:sp>
      <p:sp>
        <p:nvSpPr>
          <p:cNvPr id="5" name="Footer Placeholder 4">
            <a:extLst>
              <a:ext uri="{FF2B5EF4-FFF2-40B4-BE49-F238E27FC236}">
                <a16:creationId xmlns:a16="http://schemas.microsoft.com/office/drawing/2014/main" id="{4A716B71-E95F-A209-D8E0-F85BF0459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V"/>
          </a:p>
        </p:txBody>
      </p:sp>
      <p:sp>
        <p:nvSpPr>
          <p:cNvPr id="6" name="Slide Number Placeholder 5">
            <a:extLst>
              <a:ext uri="{FF2B5EF4-FFF2-40B4-BE49-F238E27FC236}">
                <a16:creationId xmlns:a16="http://schemas.microsoft.com/office/drawing/2014/main" id="{4888AD0B-FFCF-FFE7-BBB3-62E300297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26E64-D618-B240-8B44-0EE32330918C}" type="slidenum">
              <a:rPr lang="en-LV" smtClean="0"/>
              <a:t>‹#›</a:t>
            </a:fld>
            <a:endParaRPr lang="en-LV"/>
          </a:p>
        </p:txBody>
      </p:sp>
    </p:spTree>
    <p:extLst>
      <p:ext uri="{BB962C8B-B14F-4D97-AF65-F5344CB8AC3E}">
        <p14:creationId xmlns:p14="http://schemas.microsoft.com/office/powerpoint/2010/main" val="1428466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laser, darkness, light, night&#10;&#10;Description automatically generated">
            <a:extLst>
              <a:ext uri="{FF2B5EF4-FFF2-40B4-BE49-F238E27FC236}">
                <a16:creationId xmlns:a16="http://schemas.microsoft.com/office/drawing/2014/main" id="{926A4B6A-8CAE-FC4E-276E-D2926848E9D3}"/>
              </a:ext>
            </a:extLst>
          </p:cNvPr>
          <p:cNvPicPr>
            <a:picLocks noChangeAspect="1"/>
          </p:cNvPicPr>
          <p:nvPr/>
        </p:nvPicPr>
        <p:blipFill>
          <a:blip r:embed="rId3">
            <a:alphaModFix amt="35000"/>
          </a:blip>
          <a:stretch>
            <a:fillRect/>
          </a:stretch>
        </p:blipFill>
        <p:spPr>
          <a:xfrm>
            <a:off x="-22412" y="0"/>
            <a:ext cx="12214412" cy="6845439"/>
          </a:xfrm>
          <a:prstGeom prst="rect">
            <a:avLst/>
          </a:prstGeom>
        </p:spPr>
      </p:pic>
      <p:sp>
        <p:nvSpPr>
          <p:cNvPr id="2" name="Title 1">
            <a:extLst>
              <a:ext uri="{FF2B5EF4-FFF2-40B4-BE49-F238E27FC236}">
                <a16:creationId xmlns:a16="http://schemas.microsoft.com/office/drawing/2014/main" id="{655A3690-CF93-7387-800C-2518CA5CDF41}"/>
              </a:ext>
            </a:extLst>
          </p:cNvPr>
          <p:cNvSpPr>
            <a:spLocks noGrp="1"/>
          </p:cNvSpPr>
          <p:nvPr>
            <p:ph type="ctrTitle"/>
          </p:nvPr>
        </p:nvSpPr>
        <p:spPr>
          <a:xfrm>
            <a:off x="609600" y="1214438"/>
            <a:ext cx="6705600" cy="2387600"/>
          </a:xfrm>
        </p:spPr>
        <p:txBody>
          <a:bodyPr>
            <a:normAutofit fontScale="90000"/>
          </a:bodyPr>
          <a:lstStyle/>
          <a:p>
            <a:pPr algn="l"/>
            <a:r>
              <a:rPr lang="en-GB" b="1" dirty="0">
                <a:solidFill>
                  <a:schemeClr val="bg1"/>
                </a:solidFill>
              </a:rPr>
              <a:t>Introduction to Artificial Intelligence</a:t>
            </a:r>
            <a:endParaRPr lang="en-LV" b="1" dirty="0">
              <a:solidFill>
                <a:schemeClr val="bg1"/>
              </a:solidFill>
            </a:endParaRPr>
          </a:p>
        </p:txBody>
      </p:sp>
      <p:sp>
        <p:nvSpPr>
          <p:cNvPr id="3" name="Subtitle 2">
            <a:extLst>
              <a:ext uri="{FF2B5EF4-FFF2-40B4-BE49-F238E27FC236}">
                <a16:creationId xmlns:a16="http://schemas.microsoft.com/office/drawing/2014/main" id="{02978DD3-74B4-E19C-85E2-04C1AC905D40}"/>
              </a:ext>
            </a:extLst>
          </p:cNvPr>
          <p:cNvSpPr>
            <a:spLocks noGrp="1"/>
          </p:cNvSpPr>
          <p:nvPr>
            <p:ph type="subTitle" idx="1"/>
          </p:nvPr>
        </p:nvSpPr>
        <p:spPr>
          <a:xfrm>
            <a:off x="609600" y="4393855"/>
            <a:ext cx="9144000" cy="1655762"/>
          </a:xfrm>
        </p:spPr>
        <p:txBody>
          <a:bodyPr>
            <a:normAutofit/>
          </a:bodyPr>
          <a:lstStyle/>
          <a:p>
            <a:pPr algn="l"/>
            <a:r>
              <a:rPr lang="en-LV" dirty="0">
                <a:solidFill>
                  <a:schemeClr val="bg1"/>
                </a:solidFill>
              </a:rPr>
              <a:t>2nd Webinar</a:t>
            </a:r>
          </a:p>
          <a:p>
            <a:pPr algn="l"/>
            <a:r>
              <a:rPr lang="lt-LT" dirty="0" err="1">
                <a:solidFill>
                  <a:schemeClr val="bg1"/>
                </a:solidFill>
              </a:rPr>
              <a:t>September</a:t>
            </a:r>
            <a:r>
              <a:rPr lang="lt-LT" dirty="0">
                <a:solidFill>
                  <a:schemeClr val="bg1"/>
                </a:solidFill>
              </a:rPr>
              <a:t> 4th</a:t>
            </a:r>
            <a:r>
              <a:rPr lang="en-LV">
                <a:solidFill>
                  <a:schemeClr val="bg1"/>
                </a:solidFill>
              </a:rPr>
              <a:t>, </a:t>
            </a:r>
            <a:r>
              <a:rPr lang="en-LV" dirty="0">
                <a:solidFill>
                  <a:schemeClr val="bg1"/>
                </a:solidFill>
              </a:rPr>
              <a:t>2023</a:t>
            </a:r>
          </a:p>
        </p:txBody>
      </p:sp>
      <p:sp>
        <p:nvSpPr>
          <p:cNvPr id="10" name="Rectangle 9">
            <a:extLst>
              <a:ext uri="{FF2B5EF4-FFF2-40B4-BE49-F238E27FC236}">
                <a16:creationId xmlns:a16="http://schemas.microsoft.com/office/drawing/2014/main" id="{F27BD3BD-48AE-45A3-EC5A-B44045811F8A}"/>
              </a:ext>
            </a:extLst>
          </p:cNvPr>
          <p:cNvSpPr/>
          <p:nvPr/>
        </p:nvSpPr>
        <p:spPr>
          <a:xfrm>
            <a:off x="0" y="5645426"/>
            <a:ext cx="12192000" cy="12125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4" name="Picture 3" descr="Blue text on a black background&#10;&#10;Description automatically generated with medium confidence">
            <a:extLst>
              <a:ext uri="{FF2B5EF4-FFF2-40B4-BE49-F238E27FC236}">
                <a16:creationId xmlns:a16="http://schemas.microsoft.com/office/drawing/2014/main" id="{2A970BE0-D8CF-CA63-C24E-CDE930F07AE0}"/>
              </a:ext>
            </a:extLst>
          </p:cNvPr>
          <p:cNvPicPr>
            <a:picLocks noChangeAspect="1"/>
          </p:cNvPicPr>
          <p:nvPr/>
        </p:nvPicPr>
        <p:blipFill>
          <a:blip r:embed="rId4"/>
          <a:stretch>
            <a:fillRect/>
          </a:stretch>
        </p:blipFill>
        <p:spPr>
          <a:xfrm>
            <a:off x="4882325" y="5623503"/>
            <a:ext cx="2432875" cy="1414462"/>
          </a:xfrm>
          <a:prstGeom prst="rect">
            <a:avLst/>
          </a:prstGeom>
        </p:spPr>
      </p:pic>
      <p:pic>
        <p:nvPicPr>
          <p:cNvPr id="6" name="Picture 5" descr="A picture containing text, screenshot, design&#10;&#10;Description automatically generated">
            <a:extLst>
              <a:ext uri="{FF2B5EF4-FFF2-40B4-BE49-F238E27FC236}">
                <a16:creationId xmlns:a16="http://schemas.microsoft.com/office/drawing/2014/main" id="{552C143F-6AF0-D189-42B3-02427EAD8642}"/>
              </a:ext>
            </a:extLst>
          </p:cNvPr>
          <p:cNvPicPr>
            <a:picLocks noChangeAspect="1"/>
          </p:cNvPicPr>
          <p:nvPr/>
        </p:nvPicPr>
        <p:blipFill rotWithShape="1">
          <a:blip r:embed="rId5"/>
          <a:srcRect l="14565" t="41377" r="14783" b="41232"/>
          <a:stretch/>
        </p:blipFill>
        <p:spPr>
          <a:xfrm>
            <a:off x="7600122" y="5816721"/>
            <a:ext cx="4306956" cy="795130"/>
          </a:xfrm>
          <a:prstGeom prst="rect">
            <a:avLst/>
          </a:prstGeom>
        </p:spPr>
      </p:pic>
      <p:pic>
        <p:nvPicPr>
          <p:cNvPr id="7" name="Picture 6" descr="A blue and white logo&#10;&#10;Description automatically generated with low confidence">
            <a:extLst>
              <a:ext uri="{FF2B5EF4-FFF2-40B4-BE49-F238E27FC236}">
                <a16:creationId xmlns:a16="http://schemas.microsoft.com/office/drawing/2014/main" id="{28C7C107-B938-129D-1863-FDF0F678FB18}"/>
              </a:ext>
            </a:extLst>
          </p:cNvPr>
          <p:cNvPicPr>
            <a:picLocks noChangeAspect="1"/>
          </p:cNvPicPr>
          <p:nvPr/>
        </p:nvPicPr>
        <p:blipFill>
          <a:blip r:embed="rId6"/>
          <a:stretch>
            <a:fillRect/>
          </a:stretch>
        </p:blipFill>
        <p:spPr>
          <a:xfrm>
            <a:off x="2442820" y="5847728"/>
            <a:ext cx="2154583" cy="807969"/>
          </a:xfrm>
          <a:prstGeom prst="rect">
            <a:avLst/>
          </a:prstGeom>
        </p:spPr>
      </p:pic>
    </p:spTree>
    <p:extLst>
      <p:ext uri="{BB962C8B-B14F-4D97-AF65-F5344CB8AC3E}">
        <p14:creationId xmlns:p14="http://schemas.microsoft.com/office/powerpoint/2010/main" val="3833071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Unsupervised Learning</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effectLst/>
              </a:rPr>
              <a:t>Works with </a:t>
            </a:r>
            <a:r>
              <a:rPr lang="en-GB" dirty="0" err="1">
                <a:solidFill>
                  <a:schemeClr val="bg1"/>
                </a:solidFill>
                <a:effectLst/>
              </a:rPr>
              <a:t>unlabeled</a:t>
            </a:r>
            <a:r>
              <a:rPr lang="en-GB" dirty="0">
                <a:solidFill>
                  <a:schemeClr val="bg1"/>
                </a:solidFill>
                <a:effectLst/>
              </a:rPr>
              <a:t> data, where the true output or structure of the data is unknown</a:t>
            </a:r>
          </a:p>
          <a:p>
            <a:r>
              <a:rPr lang="en-GB" dirty="0">
                <a:solidFill>
                  <a:schemeClr val="bg1"/>
                </a:solidFill>
                <a:effectLst/>
              </a:rPr>
              <a:t>The primary goal is to discover hidden patterns or structures within the data</a:t>
            </a:r>
          </a:p>
          <a:p>
            <a:r>
              <a:rPr lang="en-GB" dirty="0">
                <a:solidFill>
                  <a:schemeClr val="bg1"/>
                </a:solidFill>
                <a:effectLst/>
              </a:rPr>
              <a:t>Two main tasks in unsupervised learning: clustering and dimensionality reduction.</a:t>
            </a:r>
          </a:p>
          <a:p>
            <a:pPr marL="0" indent="0">
              <a:buNone/>
            </a:pPr>
            <a:endParaRPr lang="en-LV" dirty="0">
              <a:solidFill>
                <a:schemeClr val="bg1"/>
              </a:solidFill>
            </a:endParaRPr>
          </a:p>
        </p:txBody>
      </p:sp>
    </p:spTree>
    <p:extLst>
      <p:ext uri="{BB962C8B-B14F-4D97-AF65-F5344CB8AC3E}">
        <p14:creationId xmlns:p14="http://schemas.microsoft.com/office/powerpoint/2010/main" val="785138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Clustering</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b="1" dirty="0">
                <a:solidFill>
                  <a:schemeClr val="bg1"/>
                </a:solidFill>
                <a:effectLst/>
              </a:rPr>
              <a:t>Clustering</a:t>
            </a:r>
            <a:r>
              <a:rPr lang="en-GB" dirty="0">
                <a:solidFill>
                  <a:schemeClr val="bg1"/>
                </a:solidFill>
                <a:effectLst/>
              </a:rPr>
              <a:t> involves grouping similar data points together based on their features. </a:t>
            </a:r>
          </a:p>
          <a:p>
            <a:pPr marL="0" indent="0">
              <a:buNone/>
            </a:pPr>
            <a:r>
              <a:rPr lang="en-GB" dirty="0">
                <a:solidFill>
                  <a:schemeClr val="bg1"/>
                </a:solidFill>
                <a:effectLst/>
              </a:rPr>
              <a:t>The objective is to find a natural partitioning in the data such that data points within the same cluster are more similar to each other than to those in other clusters. </a:t>
            </a:r>
          </a:p>
          <a:p>
            <a:pPr marL="0" indent="0">
              <a:buNone/>
            </a:pPr>
            <a:r>
              <a:rPr lang="en-GB" dirty="0">
                <a:solidFill>
                  <a:schemeClr val="bg1"/>
                </a:solidFill>
                <a:effectLst/>
              </a:rPr>
              <a:t>Clustering can reveal meaningful relationships or structures within the data that may not be apparent otherwise.</a:t>
            </a:r>
          </a:p>
          <a:p>
            <a:pPr marL="0" indent="0">
              <a:buNone/>
            </a:pPr>
            <a:endParaRPr lang="en-LV" dirty="0">
              <a:solidFill>
                <a:schemeClr val="bg1"/>
              </a:solidFill>
            </a:endParaRPr>
          </a:p>
        </p:txBody>
      </p:sp>
    </p:spTree>
    <p:extLst>
      <p:ext uri="{BB962C8B-B14F-4D97-AF65-F5344CB8AC3E}">
        <p14:creationId xmlns:p14="http://schemas.microsoft.com/office/powerpoint/2010/main" val="1680537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pPr algn="l"/>
            <a:r>
              <a:rPr lang="en-GB" dirty="0">
                <a:solidFill>
                  <a:schemeClr val="bg1"/>
                </a:solidFill>
                <a:effectLst/>
              </a:rPr>
              <a:t>Data Cleaning and Transformation</a:t>
            </a: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58714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Importance of Data </a:t>
            </a:r>
            <a:r>
              <a:rPr lang="en-GB" dirty="0" err="1">
                <a:solidFill>
                  <a:schemeClr val="bg1"/>
                </a:solidFill>
                <a:effectLst/>
              </a:rPr>
              <a:t>Preprocessing</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effectLst/>
              </a:rPr>
              <a:t>An important step in the machine learning pipeline that involves preparing and cleaning the raw data to ensure that it is suitable for ML algorithms.</a:t>
            </a:r>
            <a:endParaRPr lang="en-GB" dirty="0">
              <a:solidFill>
                <a:schemeClr val="bg1"/>
              </a:solidFill>
            </a:endParaRPr>
          </a:p>
          <a:p>
            <a:r>
              <a:rPr lang="en-GB" dirty="0">
                <a:solidFill>
                  <a:schemeClr val="bg1"/>
                </a:solidFill>
                <a:effectLst/>
              </a:rPr>
              <a:t>Often the data collected from various sources may contain inconsistencies, errors, and missing values. </a:t>
            </a:r>
          </a:p>
          <a:p>
            <a:r>
              <a:rPr lang="en-GB" dirty="0">
                <a:solidFill>
                  <a:schemeClr val="bg1"/>
                </a:solidFill>
                <a:effectLst/>
              </a:rPr>
              <a:t>These issues, if not addressed, can significantly impact the performance and reliability of the machine learning models.</a:t>
            </a:r>
            <a:endParaRPr lang="en-LV" dirty="0">
              <a:solidFill>
                <a:schemeClr val="bg1"/>
              </a:solidFill>
            </a:endParaRPr>
          </a:p>
        </p:txBody>
      </p:sp>
    </p:spTree>
    <p:extLst>
      <p:ext uri="{BB962C8B-B14F-4D97-AF65-F5344CB8AC3E}">
        <p14:creationId xmlns:p14="http://schemas.microsoft.com/office/powerpoint/2010/main" val="4237622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Importance of Data Pre-processing</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rPr>
              <a:t>The primary goal of data pre-processing is to improve data quality and increase the efficiency of the model-building process. </a:t>
            </a:r>
          </a:p>
          <a:p>
            <a:r>
              <a:rPr lang="en-GB" dirty="0">
                <a:solidFill>
                  <a:schemeClr val="bg1"/>
                </a:solidFill>
              </a:rPr>
              <a:t>Data pre-processing helps to ensure that the machine learning algorithms can effectively learn and extract insights from the data. </a:t>
            </a:r>
          </a:p>
          <a:p>
            <a:r>
              <a:rPr lang="en-GB" dirty="0">
                <a:solidFill>
                  <a:schemeClr val="bg1"/>
                </a:solidFill>
              </a:rPr>
              <a:t>This process improves the accuracy, precision, and generalizability of the models, which results in more reliable predictions and better decision-making.</a:t>
            </a:r>
            <a:endParaRPr lang="en-LV" dirty="0">
              <a:solidFill>
                <a:schemeClr val="bg1"/>
              </a:solidFill>
            </a:endParaRPr>
          </a:p>
        </p:txBody>
      </p:sp>
    </p:spTree>
    <p:extLst>
      <p:ext uri="{BB962C8B-B14F-4D97-AF65-F5344CB8AC3E}">
        <p14:creationId xmlns:p14="http://schemas.microsoft.com/office/powerpoint/2010/main" val="1434445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rPr>
              <a:t>B</a:t>
            </a:r>
            <a:r>
              <a:rPr lang="en-GB" dirty="0">
                <a:solidFill>
                  <a:schemeClr val="bg1"/>
                </a:solidFill>
                <a:effectLst/>
              </a:rPr>
              <a:t>enefits of data </a:t>
            </a:r>
            <a:r>
              <a:rPr lang="en-GB" dirty="0" err="1">
                <a:solidFill>
                  <a:schemeClr val="bg1"/>
                </a:solidFill>
                <a:effectLst/>
              </a:rPr>
              <a:t>preprocessing</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b="1" dirty="0">
                <a:solidFill>
                  <a:schemeClr val="bg1"/>
                </a:solidFill>
              </a:rPr>
              <a:t>Improved Data Quality</a:t>
            </a:r>
          </a:p>
          <a:p>
            <a:pPr marL="0" indent="0">
              <a:buNone/>
            </a:pPr>
            <a:r>
              <a:rPr lang="en-GB" dirty="0">
                <a:solidFill>
                  <a:schemeClr val="bg1"/>
                </a:solidFill>
              </a:rPr>
              <a:t>Data pre-processing helps identify and correct errors, inconsistencies, and inaccuracies in the raw data. This results in cleaner and more reliable data. </a:t>
            </a:r>
          </a:p>
          <a:p>
            <a:pPr marL="0" indent="0">
              <a:buNone/>
            </a:pPr>
            <a:r>
              <a:rPr lang="en-GB" dirty="0">
                <a:solidFill>
                  <a:schemeClr val="bg1"/>
                </a:solidFill>
              </a:rPr>
              <a:t>Better data quality improves the performance of machine learning models.</a:t>
            </a:r>
            <a:endParaRPr lang="en-LV" dirty="0">
              <a:solidFill>
                <a:schemeClr val="bg1"/>
              </a:solidFill>
            </a:endParaRPr>
          </a:p>
        </p:txBody>
      </p:sp>
    </p:spTree>
    <p:extLst>
      <p:ext uri="{BB962C8B-B14F-4D97-AF65-F5344CB8AC3E}">
        <p14:creationId xmlns:p14="http://schemas.microsoft.com/office/powerpoint/2010/main" val="2269178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rPr>
              <a:t>B</a:t>
            </a:r>
            <a:r>
              <a:rPr lang="en-GB" dirty="0">
                <a:solidFill>
                  <a:schemeClr val="bg1"/>
                </a:solidFill>
                <a:effectLst/>
              </a:rPr>
              <a:t>enefits of data </a:t>
            </a:r>
            <a:r>
              <a:rPr lang="en-GB" dirty="0" err="1">
                <a:solidFill>
                  <a:schemeClr val="bg1"/>
                </a:solidFill>
                <a:effectLst/>
              </a:rPr>
              <a:t>preprocessing</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b="1" dirty="0">
                <a:solidFill>
                  <a:schemeClr val="bg1"/>
                </a:solidFill>
              </a:rPr>
              <a:t>Reduced Complexity</a:t>
            </a:r>
          </a:p>
          <a:p>
            <a:pPr marL="0" indent="0">
              <a:buNone/>
            </a:pPr>
            <a:r>
              <a:rPr lang="en-GB" dirty="0">
                <a:solidFill>
                  <a:schemeClr val="bg1"/>
                </a:solidFill>
              </a:rPr>
              <a:t>Pre-processed data is often less complex and easier to work with, as redundant features and unnecessary information are removed during the pre-processing stage. </a:t>
            </a:r>
          </a:p>
          <a:p>
            <a:pPr marL="0" indent="0">
              <a:buNone/>
            </a:pPr>
            <a:r>
              <a:rPr lang="en-GB" dirty="0">
                <a:solidFill>
                  <a:schemeClr val="bg1"/>
                </a:solidFill>
              </a:rPr>
              <a:t>This can lead to more efficient model training and getting to the optimal solution faster.</a:t>
            </a:r>
            <a:endParaRPr lang="en-LV" dirty="0">
              <a:solidFill>
                <a:schemeClr val="bg1"/>
              </a:solidFill>
            </a:endParaRPr>
          </a:p>
        </p:txBody>
      </p:sp>
    </p:spTree>
    <p:extLst>
      <p:ext uri="{BB962C8B-B14F-4D97-AF65-F5344CB8AC3E}">
        <p14:creationId xmlns:p14="http://schemas.microsoft.com/office/powerpoint/2010/main" val="2776227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rPr>
              <a:t>B</a:t>
            </a:r>
            <a:r>
              <a:rPr lang="en-GB" dirty="0">
                <a:solidFill>
                  <a:schemeClr val="bg1"/>
                </a:solidFill>
                <a:effectLst/>
              </a:rPr>
              <a:t>enefits of data </a:t>
            </a:r>
            <a:r>
              <a:rPr lang="en-GB" dirty="0" err="1">
                <a:solidFill>
                  <a:schemeClr val="bg1"/>
                </a:solidFill>
                <a:effectLst/>
              </a:rPr>
              <a:t>preprocessing</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b="1" dirty="0">
                <a:solidFill>
                  <a:schemeClr val="bg1"/>
                </a:solidFill>
              </a:rPr>
              <a:t>Improved Model Performance </a:t>
            </a:r>
          </a:p>
          <a:p>
            <a:pPr marL="0" indent="0">
              <a:buNone/>
            </a:pPr>
            <a:r>
              <a:rPr lang="en-GB" dirty="0">
                <a:solidFill>
                  <a:schemeClr val="bg1"/>
                </a:solidFill>
              </a:rPr>
              <a:t>Data </a:t>
            </a:r>
            <a:r>
              <a:rPr lang="en-GB" dirty="0" err="1">
                <a:solidFill>
                  <a:schemeClr val="bg1"/>
                </a:solidFill>
              </a:rPr>
              <a:t>preprocessing</a:t>
            </a:r>
            <a:r>
              <a:rPr lang="en-GB" dirty="0">
                <a:solidFill>
                  <a:schemeClr val="bg1"/>
                </a:solidFill>
              </a:rPr>
              <a:t> techniques, such as feature scaling and normalization, ensure that the input data is in a consistent format and range. </a:t>
            </a:r>
          </a:p>
          <a:p>
            <a:pPr marL="0" indent="0">
              <a:buNone/>
            </a:pPr>
            <a:r>
              <a:rPr lang="en-GB" dirty="0">
                <a:solidFill>
                  <a:schemeClr val="bg1"/>
                </a:solidFill>
              </a:rPr>
              <a:t>This helps to prevent biases in the model due to the dominance of certain features and enables algorithms to better capture the underlying patterns in the data.</a:t>
            </a:r>
            <a:endParaRPr lang="en-LV" dirty="0">
              <a:solidFill>
                <a:schemeClr val="bg1"/>
              </a:solidFill>
            </a:endParaRPr>
          </a:p>
        </p:txBody>
      </p:sp>
    </p:spTree>
    <p:extLst>
      <p:ext uri="{BB962C8B-B14F-4D97-AF65-F5344CB8AC3E}">
        <p14:creationId xmlns:p14="http://schemas.microsoft.com/office/powerpoint/2010/main" val="3954299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rPr>
              <a:t>B</a:t>
            </a:r>
            <a:r>
              <a:rPr lang="en-GB" dirty="0">
                <a:solidFill>
                  <a:schemeClr val="bg1"/>
                </a:solidFill>
                <a:effectLst/>
              </a:rPr>
              <a:t>enefits of data </a:t>
            </a:r>
            <a:r>
              <a:rPr lang="en-GB" dirty="0" err="1">
                <a:solidFill>
                  <a:schemeClr val="bg1"/>
                </a:solidFill>
                <a:effectLst/>
              </a:rPr>
              <a:t>preprocessing</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b="1" dirty="0">
                <a:solidFill>
                  <a:schemeClr val="bg1"/>
                </a:solidFill>
              </a:rPr>
              <a:t>Better Generalization</a:t>
            </a:r>
          </a:p>
          <a:p>
            <a:pPr marL="0" indent="0">
              <a:buNone/>
            </a:pPr>
            <a:r>
              <a:rPr lang="en-GB" dirty="0">
                <a:solidFill>
                  <a:schemeClr val="bg1"/>
                </a:solidFill>
              </a:rPr>
              <a:t>Feature selection and extraction can help to reduce the dimensionality of the data and focus on the most relevant features. </a:t>
            </a:r>
          </a:p>
          <a:p>
            <a:pPr marL="0" indent="0">
              <a:buNone/>
            </a:pPr>
            <a:r>
              <a:rPr lang="en-GB" dirty="0">
                <a:solidFill>
                  <a:schemeClr val="bg1"/>
                </a:solidFill>
              </a:rPr>
              <a:t>This results in models that are less prone to overfitting and can generalize better to new, unseen data.</a:t>
            </a:r>
            <a:endParaRPr lang="en-LV" dirty="0">
              <a:solidFill>
                <a:schemeClr val="bg1"/>
              </a:solidFill>
            </a:endParaRPr>
          </a:p>
        </p:txBody>
      </p:sp>
    </p:spTree>
    <p:extLst>
      <p:ext uri="{BB962C8B-B14F-4D97-AF65-F5344CB8AC3E}">
        <p14:creationId xmlns:p14="http://schemas.microsoft.com/office/powerpoint/2010/main" val="3787968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pPr algn="l"/>
            <a:r>
              <a:rPr lang="en-GB" sz="3200" b="1" dirty="0">
                <a:solidFill>
                  <a:schemeClr val="bg1"/>
                </a:solidFill>
                <a:effectLst/>
              </a:rPr>
              <a:t>Handling Missing Values</a:t>
            </a:r>
          </a:p>
        </p:txBody>
      </p:sp>
    </p:spTree>
    <p:extLst>
      <p:ext uri="{BB962C8B-B14F-4D97-AF65-F5344CB8AC3E}">
        <p14:creationId xmlns:p14="http://schemas.microsoft.com/office/powerpoint/2010/main" val="3234153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Lithuanian GitHub repository</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fontScale="92500"/>
          </a:bodyPr>
          <a:lstStyle/>
          <a:p>
            <a:r>
              <a:rPr lang="en-GB" dirty="0">
                <a:solidFill>
                  <a:schemeClr val="bg1"/>
                </a:solidFill>
              </a:rPr>
              <a:t>In Lithuanian.</a:t>
            </a:r>
            <a:endParaRPr lang="en-GB" dirty="0">
              <a:solidFill>
                <a:schemeClr val="bg1"/>
              </a:solidFill>
              <a:effectLst/>
            </a:endParaRPr>
          </a:p>
          <a:p>
            <a:r>
              <a:rPr lang="en-GB" dirty="0">
                <a:solidFill>
                  <a:schemeClr val="bg1"/>
                </a:solidFill>
                <a:effectLst/>
              </a:rPr>
              <a:t>The presentations of Lithuanian and English comments under them.</a:t>
            </a:r>
          </a:p>
          <a:p>
            <a:r>
              <a:rPr lang="en-GB" dirty="0">
                <a:solidFill>
                  <a:schemeClr val="bg1"/>
                </a:solidFill>
              </a:rPr>
              <a:t>PowerPoint presentations and PDF of the presentation.</a:t>
            </a:r>
          </a:p>
          <a:p>
            <a:r>
              <a:rPr lang="en-GB" dirty="0">
                <a:solidFill>
                  <a:schemeClr val="bg1"/>
                </a:solidFill>
                <a:effectLst/>
              </a:rPr>
              <a:t>Additional </a:t>
            </a:r>
            <a:r>
              <a:rPr lang="en-GB" dirty="0">
                <a:solidFill>
                  <a:schemeClr val="bg1"/>
                </a:solidFill>
              </a:rPr>
              <a:t>material in either Lithuanian or English.</a:t>
            </a:r>
          </a:p>
          <a:p>
            <a:r>
              <a:rPr lang="en-GB" dirty="0">
                <a:solidFill>
                  <a:schemeClr val="bg1"/>
                </a:solidFill>
              </a:rPr>
              <a:t>Graphics.</a:t>
            </a:r>
          </a:p>
          <a:p>
            <a:endParaRPr lang="en-GB" dirty="0">
              <a:solidFill>
                <a:schemeClr val="bg1"/>
              </a:solidFill>
            </a:endParaRPr>
          </a:p>
          <a:p>
            <a:endParaRPr lang="en-GB" dirty="0">
              <a:solidFill>
                <a:schemeClr val="bg1"/>
              </a:solidFill>
            </a:endParaRPr>
          </a:p>
          <a:p>
            <a:endParaRPr lang="en-GB" dirty="0">
              <a:solidFill>
                <a:schemeClr val="bg1"/>
              </a:solidFill>
            </a:endParaRPr>
          </a:p>
          <a:p>
            <a:pPr marL="0" indent="0">
              <a:buNone/>
            </a:pPr>
            <a:r>
              <a:rPr lang="en-GB" dirty="0">
                <a:solidFill>
                  <a:schemeClr val="bg1"/>
                </a:solidFill>
              </a:rPr>
              <a:t>Repo: https://</a:t>
            </a:r>
            <a:r>
              <a:rPr lang="en-GB" dirty="0" err="1">
                <a:solidFill>
                  <a:schemeClr val="bg1"/>
                </a:solidFill>
              </a:rPr>
              <a:t>github.com</a:t>
            </a:r>
            <a:r>
              <a:rPr lang="en-GB" dirty="0">
                <a:solidFill>
                  <a:schemeClr val="bg1"/>
                </a:solidFill>
              </a:rPr>
              <a:t>/aurimas13/</a:t>
            </a:r>
            <a:r>
              <a:rPr lang="en-GB" dirty="0" err="1">
                <a:solidFill>
                  <a:schemeClr val="bg1"/>
                </a:solidFill>
              </a:rPr>
              <a:t>Pazink-Dirbtini-Intelekta</a:t>
            </a:r>
            <a:r>
              <a:rPr lang="en-GB" dirty="0">
                <a:solidFill>
                  <a:schemeClr val="bg1"/>
                </a:solidFill>
              </a:rPr>
              <a:t>/tree/main</a:t>
            </a:r>
          </a:p>
          <a:p>
            <a:endParaRPr lang="en-GB" dirty="0">
              <a:solidFill>
                <a:schemeClr val="bg1"/>
              </a:solidFill>
              <a:effectLst/>
            </a:endParaRPr>
          </a:p>
          <a:p>
            <a:endParaRPr lang="en-GB" u="sng" dirty="0">
              <a:solidFill>
                <a:schemeClr val="bg1"/>
              </a:solidFill>
              <a:effectLst/>
            </a:endParaRPr>
          </a:p>
        </p:txBody>
      </p:sp>
      <p:pic>
        <p:nvPicPr>
          <p:cNvPr id="5" name="Picture 4" descr="A blue and gold brain&#10;&#10;Description automatically generated">
            <a:extLst>
              <a:ext uri="{FF2B5EF4-FFF2-40B4-BE49-F238E27FC236}">
                <a16:creationId xmlns:a16="http://schemas.microsoft.com/office/drawing/2014/main" id="{7AD02AFF-A275-9A1C-5C96-C27638705F33}"/>
              </a:ext>
            </a:extLst>
          </p:cNvPr>
          <p:cNvPicPr>
            <a:picLocks noChangeAspect="1"/>
          </p:cNvPicPr>
          <p:nvPr/>
        </p:nvPicPr>
        <p:blipFill>
          <a:blip r:embed="rId3"/>
          <a:stretch>
            <a:fillRect/>
          </a:stretch>
        </p:blipFill>
        <p:spPr>
          <a:xfrm>
            <a:off x="8642350" y="3429000"/>
            <a:ext cx="1873250" cy="1873250"/>
          </a:xfrm>
          <a:prstGeom prst="rect">
            <a:avLst/>
          </a:prstGeom>
        </p:spPr>
      </p:pic>
    </p:spTree>
    <p:extLst>
      <p:ext uri="{BB962C8B-B14F-4D97-AF65-F5344CB8AC3E}">
        <p14:creationId xmlns:p14="http://schemas.microsoft.com/office/powerpoint/2010/main" val="639434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Handling Missing Values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rPr>
              <a:t>Missing values are a common issue in real-world datasets. </a:t>
            </a:r>
          </a:p>
          <a:p>
            <a:pPr marL="0" indent="0">
              <a:buNone/>
            </a:pPr>
            <a:r>
              <a:rPr lang="en-GB" dirty="0">
                <a:solidFill>
                  <a:schemeClr val="bg1"/>
                </a:solidFill>
              </a:rPr>
              <a:t>They can arise for various reasons - errors in data collection, inconsistencies in data entry, or the unavailability of certain information. </a:t>
            </a:r>
          </a:p>
          <a:p>
            <a:pPr marL="0" indent="0">
              <a:buNone/>
            </a:pPr>
            <a:r>
              <a:rPr lang="en-GB" dirty="0">
                <a:solidFill>
                  <a:schemeClr val="bg1"/>
                </a:solidFill>
              </a:rPr>
              <a:t>Missing values can significantly impact the performance and reliability of machine learning models, as they can introduce biases, distort relationships between features, and reduce the overall quality of the data.</a:t>
            </a:r>
            <a:endParaRPr lang="en-LV" dirty="0">
              <a:solidFill>
                <a:schemeClr val="bg1"/>
              </a:solidFill>
            </a:endParaRPr>
          </a:p>
        </p:txBody>
      </p:sp>
    </p:spTree>
    <p:extLst>
      <p:ext uri="{BB962C8B-B14F-4D97-AF65-F5344CB8AC3E}">
        <p14:creationId xmlns:p14="http://schemas.microsoft.com/office/powerpoint/2010/main" val="2961203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Strategies to Handle Missing Values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rPr>
              <a:t>- Imputation Methods (Mean, Median, Mode imputation)</a:t>
            </a:r>
          </a:p>
          <a:p>
            <a:pPr marL="0" indent="0">
              <a:buNone/>
            </a:pPr>
            <a:r>
              <a:rPr lang="en-GB" dirty="0">
                <a:solidFill>
                  <a:schemeClr val="bg1"/>
                </a:solidFill>
              </a:rPr>
              <a:t>- Deletion Methods (Listwise, Pairwise deletion)</a:t>
            </a:r>
          </a:p>
          <a:p>
            <a:pPr marL="0" indent="0">
              <a:buNone/>
            </a:pPr>
            <a:r>
              <a:rPr lang="en-GB" dirty="0">
                <a:solidFill>
                  <a:schemeClr val="bg1"/>
                </a:solidFill>
              </a:rPr>
              <a:t>- Interpolation and Extrapolation</a:t>
            </a:r>
            <a:endParaRPr lang="en-LV" dirty="0">
              <a:solidFill>
                <a:schemeClr val="bg1"/>
              </a:solidFill>
            </a:endParaRPr>
          </a:p>
        </p:txBody>
      </p:sp>
    </p:spTree>
    <p:extLst>
      <p:ext uri="{BB962C8B-B14F-4D97-AF65-F5344CB8AC3E}">
        <p14:creationId xmlns:p14="http://schemas.microsoft.com/office/powerpoint/2010/main" val="4168471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pPr algn="l"/>
            <a:r>
              <a:rPr lang="en-GB" sz="3200" b="1" dirty="0">
                <a:solidFill>
                  <a:schemeClr val="bg1"/>
                </a:solidFill>
                <a:effectLst/>
              </a:rPr>
              <a:t>Feature Scaling and Normalization</a:t>
            </a:r>
          </a:p>
        </p:txBody>
      </p:sp>
    </p:spTree>
    <p:extLst>
      <p:ext uri="{BB962C8B-B14F-4D97-AF65-F5344CB8AC3E}">
        <p14:creationId xmlns:p14="http://schemas.microsoft.com/office/powerpoint/2010/main" val="3117470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Introduction to Feature Scaling and Normalization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rPr>
              <a:t>Helps to bring different features within a dataset to a similar range or scale. </a:t>
            </a:r>
          </a:p>
          <a:p>
            <a:pPr marL="0" indent="0">
              <a:buNone/>
            </a:pPr>
            <a:r>
              <a:rPr lang="en-GB" dirty="0">
                <a:solidFill>
                  <a:schemeClr val="bg1"/>
                </a:solidFill>
              </a:rPr>
              <a:t>Machine learning algorithms often perform better and converge faster when all features are on a comparable scale, as it ensures that no single feature dominates the others, thereby avoiding biases in the model. </a:t>
            </a:r>
          </a:p>
          <a:p>
            <a:pPr marL="0" indent="0">
              <a:buNone/>
            </a:pPr>
            <a:r>
              <a:rPr lang="en-GB" dirty="0">
                <a:solidFill>
                  <a:schemeClr val="bg1"/>
                </a:solidFill>
              </a:rPr>
              <a:t>Many algorithms are sensitive to the scale of input features, making it necessary to apply feature scaling and normalization before training the models.</a:t>
            </a:r>
            <a:endParaRPr lang="en-LV" dirty="0">
              <a:solidFill>
                <a:schemeClr val="bg1"/>
              </a:solidFill>
            </a:endParaRPr>
          </a:p>
        </p:txBody>
      </p:sp>
    </p:spTree>
    <p:extLst>
      <p:ext uri="{BB962C8B-B14F-4D97-AF65-F5344CB8AC3E}">
        <p14:creationId xmlns:p14="http://schemas.microsoft.com/office/powerpoint/2010/main" val="3892892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Min-Max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rPr>
                  <a:t>Transforms features to range [0, 1]</a:t>
                </a:r>
              </a:p>
              <a:p>
                <a:r>
                  <a:rPr lang="en-GB" dirty="0">
                    <a:solidFill>
                      <a:schemeClr val="bg1"/>
                    </a:solidFill>
                  </a:rPr>
                  <a:t>Useful for neural networks and k-Nearest </a:t>
                </a:r>
                <a:r>
                  <a:rPr lang="en-GB" dirty="0" err="1">
                    <a:solidFill>
                      <a:schemeClr val="bg1"/>
                    </a:solidFill>
                  </a:rPr>
                  <a:t>Neighbors</a:t>
                </a:r>
                <a:r>
                  <a:rPr lang="en-GB" dirty="0">
                    <a:solidFill>
                      <a:schemeClr val="bg1"/>
                    </a:solidFill>
                  </a:rPr>
                  <a:t> algorithms</a:t>
                </a:r>
              </a:p>
              <a:p>
                <a:r>
                  <a:rPr lang="en-GB" dirty="0">
                    <a:solidFill>
                      <a:schemeClr val="bg1"/>
                    </a:solidFill>
                  </a:rPr>
                  <a:t>Formula: </a:t>
                </a:r>
                <a14:m>
                  <m:oMath xmlns:m="http://schemas.openxmlformats.org/officeDocument/2006/math">
                    <m:sSub>
                      <m:sSubPr>
                        <m:ctrlPr>
                          <a:rPr lang="lv-LV" b="0" i="1" smtClean="0">
                            <a:solidFill>
                              <a:schemeClr val="bg1"/>
                            </a:solidFill>
                            <a:latin typeface="Cambria Math" panose="02040503050406030204" pitchFamily="18" charset="0"/>
                          </a:rPr>
                        </m:ctrlPr>
                      </m:sSubPr>
                      <m:e>
                        <m:r>
                          <a:rPr lang="lv-LV" b="0" i="1" smtClean="0">
                            <a:solidFill>
                              <a:schemeClr val="bg1"/>
                            </a:solidFill>
                            <a:latin typeface="Cambria Math" panose="02040503050406030204" pitchFamily="18" charset="0"/>
                          </a:rPr>
                          <m:t>𝑥</m:t>
                        </m:r>
                      </m:e>
                      <m:sub>
                        <m:r>
                          <a:rPr lang="lv-LV" b="0" i="1" smtClean="0">
                            <a:solidFill>
                              <a:schemeClr val="bg1"/>
                            </a:solidFill>
                            <a:latin typeface="Cambria Math" panose="02040503050406030204" pitchFamily="18" charset="0"/>
                          </a:rPr>
                          <m:t>𝑠𝑐𝑎𝑙𝑒𝑑</m:t>
                        </m:r>
                      </m:sub>
                    </m:sSub>
                    <m:r>
                      <a:rPr lang="lv-LV" b="0" i="1" smtClean="0">
                        <a:solidFill>
                          <a:schemeClr val="bg1"/>
                        </a:solidFill>
                        <a:latin typeface="Cambria Math" panose="02040503050406030204" pitchFamily="18" charset="0"/>
                        <a:ea typeface="Cambria Math" panose="02040503050406030204" pitchFamily="18" charset="0"/>
                      </a:rPr>
                      <m:t>=</m:t>
                    </m:r>
                    <m:f>
                      <m:fPr>
                        <m:ctrlPr>
                          <a:rPr lang="lv-LV" b="0" i="1" smtClean="0">
                            <a:solidFill>
                              <a:schemeClr val="bg1"/>
                            </a:solidFill>
                            <a:latin typeface="Cambria Math" panose="02040503050406030204" pitchFamily="18" charset="0"/>
                            <a:ea typeface="Cambria Math" panose="02040503050406030204" pitchFamily="18" charset="0"/>
                          </a:rPr>
                        </m:ctrlPr>
                      </m:fPr>
                      <m:num>
                        <m:r>
                          <a:rPr lang="lv-LV" b="0" i="1" smtClean="0">
                            <a:solidFill>
                              <a:schemeClr val="bg1"/>
                            </a:solidFill>
                            <a:latin typeface="Cambria Math" panose="02040503050406030204" pitchFamily="18" charset="0"/>
                            <a:ea typeface="Cambria Math" panose="02040503050406030204" pitchFamily="18" charset="0"/>
                          </a:rPr>
                          <m:t>(</m:t>
                        </m:r>
                        <m:r>
                          <a:rPr lang="lv-LV" b="0" i="1" smtClean="0">
                            <a:solidFill>
                              <a:schemeClr val="bg1"/>
                            </a:solidFill>
                            <a:latin typeface="Cambria Math" panose="02040503050406030204" pitchFamily="18" charset="0"/>
                            <a:ea typeface="Cambria Math" panose="02040503050406030204" pitchFamily="18" charset="0"/>
                          </a:rPr>
                          <m:t>𝑥</m:t>
                        </m:r>
                        <m:r>
                          <a:rPr lang="lv-LV" b="0" i="1" smtClean="0">
                            <a:solidFill>
                              <a:schemeClr val="bg1"/>
                            </a:solidFill>
                            <a:latin typeface="Cambria Math" panose="02040503050406030204" pitchFamily="18" charset="0"/>
                            <a:ea typeface="Cambria Math" panose="02040503050406030204" pitchFamily="18" charset="0"/>
                          </a:rPr>
                          <m:t> −</m:t>
                        </m:r>
                        <m:sSub>
                          <m:sSubPr>
                            <m:ctrlPr>
                              <a:rPr lang="lv-LV" b="0" i="1" smtClean="0">
                                <a:solidFill>
                                  <a:schemeClr val="bg1"/>
                                </a:solidFill>
                                <a:latin typeface="Cambria Math" panose="02040503050406030204" pitchFamily="18" charset="0"/>
                                <a:ea typeface="Cambria Math" panose="02040503050406030204" pitchFamily="18" charset="0"/>
                              </a:rPr>
                            </m:ctrlPr>
                          </m:sSubPr>
                          <m:e>
                            <m:r>
                              <a:rPr lang="lv-LV" b="0" i="1" smtClean="0">
                                <a:solidFill>
                                  <a:schemeClr val="bg1"/>
                                </a:solidFill>
                                <a:latin typeface="Cambria Math" panose="02040503050406030204" pitchFamily="18" charset="0"/>
                                <a:ea typeface="Cambria Math" panose="02040503050406030204" pitchFamily="18" charset="0"/>
                              </a:rPr>
                              <m:t>𝑥</m:t>
                            </m:r>
                          </m:e>
                          <m:sub>
                            <m:r>
                              <a:rPr lang="lv-LV" b="0" i="1" smtClean="0">
                                <a:solidFill>
                                  <a:schemeClr val="bg1"/>
                                </a:solidFill>
                                <a:latin typeface="Cambria Math" panose="02040503050406030204" pitchFamily="18" charset="0"/>
                                <a:ea typeface="Cambria Math" panose="02040503050406030204" pitchFamily="18" charset="0"/>
                              </a:rPr>
                              <m:t>𝑚𝑖𝑛</m:t>
                            </m:r>
                          </m:sub>
                        </m:sSub>
                        <m:r>
                          <a:rPr lang="lv-LV" b="0" i="1" smtClean="0">
                            <a:solidFill>
                              <a:schemeClr val="bg1"/>
                            </a:solidFill>
                            <a:latin typeface="Cambria Math" panose="02040503050406030204" pitchFamily="18" charset="0"/>
                            <a:ea typeface="Cambria Math" panose="02040503050406030204" pitchFamily="18" charset="0"/>
                          </a:rPr>
                          <m:t>)</m:t>
                        </m:r>
                      </m:num>
                      <m:den>
                        <m:r>
                          <a:rPr lang="lv-LV" b="0" i="1" smtClean="0">
                            <a:solidFill>
                              <a:schemeClr val="bg1"/>
                            </a:solidFill>
                            <a:latin typeface="Cambria Math" panose="02040503050406030204" pitchFamily="18" charset="0"/>
                            <a:ea typeface="Cambria Math" panose="02040503050406030204" pitchFamily="18" charset="0"/>
                          </a:rPr>
                          <m:t>(</m:t>
                        </m:r>
                        <m:sSub>
                          <m:sSubPr>
                            <m:ctrlPr>
                              <a:rPr lang="lv-LV" b="0" i="1" smtClean="0">
                                <a:solidFill>
                                  <a:schemeClr val="bg1"/>
                                </a:solidFill>
                                <a:latin typeface="Cambria Math" panose="02040503050406030204" pitchFamily="18" charset="0"/>
                                <a:ea typeface="Cambria Math" panose="02040503050406030204" pitchFamily="18" charset="0"/>
                              </a:rPr>
                            </m:ctrlPr>
                          </m:sSubPr>
                          <m:e>
                            <m:r>
                              <a:rPr lang="lv-LV" b="0" i="1" smtClean="0">
                                <a:solidFill>
                                  <a:schemeClr val="bg1"/>
                                </a:solidFill>
                                <a:latin typeface="Cambria Math" panose="02040503050406030204" pitchFamily="18" charset="0"/>
                                <a:ea typeface="Cambria Math" panose="02040503050406030204" pitchFamily="18" charset="0"/>
                              </a:rPr>
                              <m:t>𝑥</m:t>
                            </m:r>
                          </m:e>
                          <m:sub>
                            <m:r>
                              <a:rPr lang="lv-LV" b="0" i="1" smtClean="0">
                                <a:solidFill>
                                  <a:schemeClr val="bg1"/>
                                </a:solidFill>
                                <a:latin typeface="Cambria Math" panose="02040503050406030204" pitchFamily="18" charset="0"/>
                                <a:ea typeface="Cambria Math" panose="02040503050406030204" pitchFamily="18" charset="0"/>
                              </a:rPr>
                              <m:t>𝑚𝑎𝑥</m:t>
                            </m:r>
                          </m:sub>
                        </m:sSub>
                        <m:r>
                          <a:rPr lang="lv-LV" b="0" i="1" smtClean="0">
                            <a:solidFill>
                              <a:schemeClr val="bg1"/>
                            </a:solidFill>
                            <a:latin typeface="Cambria Math" panose="02040503050406030204" pitchFamily="18" charset="0"/>
                            <a:ea typeface="Cambria Math" panose="02040503050406030204" pitchFamily="18" charset="0"/>
                          </a:rPr>
                          <m:t> − </m:t>
                        </m:r>
                        <m:sSub>
                          <m:sSubPr>
                            <m:ctrlPr>
                              <a:rPr lang="lv-LV" b="0" i="1" smtClean="0">
                                <a:solidFill>
                                  <a:schemeClr val="bg1"/>
                                </a:solidFill>
                                <a:latin typeface="Cambria Math" panose="02040503050406030204" pitchFamily="18" charset="0"/>
                                <a:ea typeface="Cambria Math" panose="02040503050406030204" pitchFamily="18" charset="0"/>
                              </a:rPr>
                            </m:ctrlPr>
                          </m:sSubPr>
                          <m:e>
                            <m:r>
                              <a:rPr lang="lv-LV" b="0" i="1" smtClean="0">
                                <a:solidFill>
                                  <a:schemeClr val="bg1"/>
                                </a:solidFill>
                                <a:latin typeface="Cambria Math" panose="02040503050406030204" pitchFamily="18" charset="0"/>
                                <a:ea typeface="Cambria Math" panose="02040503050406030204" pitchFamily="18" charset="0"/>
                              </a:rPr>
                              <m:t>𝑥</m:t>
                            </m:r>
                          </m:e>
                          <m:sub>
                            <m:r>
                              <a:rPr lang="lv-LV" b="0" i="1" smtClean="0">
                                <a:solidFill>
                                  <a:schemeClr val="bg1"/>
                                </a:solidFill>
                                <a:latin typeface="Cambria Math" panose="02040503050406030204" pitchFamily="18" charset="0"/>
                                <a:ea typeface="Cambria Math" panose="02040503050406030204" pitchFamily="18" charset="0"/>
                              </a:rPr>
                              <m:t>𝑚𝑖𝑛</m:t>
                            </m:r>
                          </m:sub>
                        </m:sSub>
                        <m:r>
                          <a:rPr lang="lv-LV" b="0" i="1" smtClean="0">
                            <a:solidFill>
                              <a:schemeClr val="bg1"/>
                            </a:solidFill>
                            <a:latin typeface="Cambria Math" panose="02040503050406030204" pitchFamily="18" charset="0"/>
                            <a:ea typeface="Cambria Math" panose="02040503050406030204" pitchFamily="18" charset="0"/>
                          </a:rPr>
                          <m:t>)</m:t>
                        </m:r>
                      </m:den>
                    </m:f>
                  </m:oMath>
                </a14:m>
                <a:endParaRPr lang="en-LV" dirty="0">
                  <a:solidFill>
                    <a:schemeClr val="bg1"/>
                  </a:solidFill>
                </a:endParaRPr>
              </a:p>
            </p:txBody>
          </p:sp>
        </mc:Choice>
        <mc:Fallback xmlns="">
          <p:sp>
            <p:nvSpPr>
              <p:cNvPr id="3" name="Content Placeholder 2">
                <a:extLst>
                  <a:ext uri="{FF2B5EF4-FFF2-40B4-BE49-F238E27FC236}">
                    <a16:creationId xmlns:a16="http://schemas.microsoft.com/office/drawing/2014/main" id="{E6969C65-75A3-98B9-8258-8BB9C9826D47}"/>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LV">
                    <a:noFill/>
                  </a:rPr>
                  <a:t> </a:t>
                </a:r>
              </a:p>
            </p:txBody>
          </p:sp>
        </mc:Fallback>
      </mc:AlternateContent>
    </p:spTree>
    <p:extLst>
      <p:ext uri="{BB962C8B-B14F-4D97-AF65-F5344CB8AC3E}">
        <p14:creationId xmlns:p14="http://schemas.microsoft.com/office/powerpoint/2010/main" val="974581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Standard Scaling (Z-score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rPr>
                  <a:t>Transforms features to have a mean of 0 and standard deviation of 1</a:t>
                </a:r>
              </a:p>
              <a:p>
                <a:r>
                  <a:rPr lang="en-GB" dirty="0">
                    <a:solidFill>
                      <a:schemeClr val="bg1"/>
                    </a:solidFill>
                  </a:rPr>
                  <a:t>Useful for Support Vector Machines and Linear Regression</a:t>
                </a:r>
              </a:p>
              <a:p>
                <a:r>
                  <a:rPr lang="en-GB" dirty="0">
                    <a:solidFill>
                      <a:schemeClr val="bg1"/>
                    </a:solidFill>
                  </a:rPr>
                  <a:t>Formula: </a:t>
                </a:r>
                <a14:m>
                  <m:oMath xmlns:m="http://schemas.openxmlformats.org/officeDocument/2006/math">
                    <m:sSub>
                      <m:sSubPr>
                        <m:ctrlPr>
                          <a:rPr lang="lv-LV" b="0" i="1" smtClean="0">
                            <a:solidFill>
                              <a:schemeClr val="bg1"/>
                            </a:solidFill>
                            <a:latin typeface="Cambria Math" panose="02040503050406030204" pitchFamily="18" charset="0"/>
                          </a:rPr>
                        </m:ctrlPr>
                      </m:sSubPr>
                      <m:e>
                        <m:r>
                          <a:rPr lang="lv-LV" b="0" i="1" smtClean="0">
                            <a:solidFill>
                              <a:schemeClr val="bg1"/>
                            </a:solidFill>
                            <a:latin typeface="Cambria Math" panose="02040503050406030204" pitchFamily="18" charset="0"/>
                          </a:rPr>
                          <m:t>𝑥</m:t>
                        </m:r>
                      </m:e>
                      <m:sub>
                        <m:r>
                          <a:rPr lang="lv-LV" b="0" i="1" smtClean="0">
                            <a:solidFill>
                              <a:schemeClr val="bg1"/>
                            </a:solidFill>
                            <a:latin typeface="Cambria Math" panose="02040503050406030204" pitchFamily="18" charset="0"/>
                          </a:rPr>
                          <m:t>𝑠𝑐𝑎𝑙𝑒𝑑</m:t>
                        </m:r>
                      </m:sub>
                    </m:sSub>
                    <m:r>
                      <a:rPr lang="lv-LV" b="0" i="1" smtClean="0">
                        <a:solidFill>
                          <a:schemeClr val="bg1"/>
                        </a:solidFill>
                        <a:latin typeface="Cambria Math" panose="02040503050406030204" pitchFamily="18" charset="0"/>
                        <a:ea typeface="Cambria Math" panose="02040503050406030204" pitchFamily="18" charset="0"/>
                      </a:rPr>
                      <m:t>=</m:t>
                    </m:r>
                    <m:f>
                      <m:fPr>
                        <m:ctrlPr>
                          <a:rPr lang="lv-LV" b="0" i="1" smtClean="0">
                            <a:solidFill>
                              <a:schemeClr val="bg1"/>
                            </a:solidFill>
                            <a:latin typeface="Cambria Math" panose="02040503050406030204" pitchFamily="18" charset="0"/>
                            <a:ea typeface="Cambria Math" panose="02040503050406030204" pitchFamily="18" charset="0"/>
                          </a:rPr>
                        </m:ctrlPr>
                      </m:fPr>
                      <m:num>
                        <m:r>
                          <a:rPr lang="lv-LV" b="0" i="1" smtClean="0">
                            <a:solidFill>
                              <a:schemeClr val="bg1"/>
                            </a:solidFill>
                            <a:latin typeface="Cambria Math" panose="02040503050406030204" pitchFamily="18" charset="0"/>
                            <a:ea typeface="Cambria Math" panose="02040503050406030204" pitchFamily="18" charset="0"/>
                          </a:rPr>
                          <m:t>(</m:t>
                        </m:r>
                        <m:r>
                          <a:rPr lang="lv-LV" b="0" i="1" smtClean="0">
                            <a:solidFill>
                              <a:schemeClr val="bg1"/>
                            </a:solidFill>
                            <a:latin typeface="Cambria Math" panose="02040503050406030204" pitchFamily="18" charset="0"/>
                            <a:ea typeface="Cambria Math" panose="02040503050406030204" pitchFamily="18" charset="0"/>
                          </a:rPr>
                          <m:t>𝑥</m:t>
                        </m:r>
                        <m:r>
                          <a:rPr lang="lv-LV" b="0" i="1" smtClean="0">
                            <a:solidFill>
                              <a:schemeClr val="bg1"/>
                            </a:solidFill>
                            <a:latin typeface="Cambria Math" panose="02040503050406030204" pitchFamily="18" charset="0"/>
                            <a:ea typeface="Cambria Math" panose="02040503050406030204" pitchFamily="18" charset="0"/>
                          </a:rPr>
                          <m:t> − </m:t>
                        </m:r>
                        <m:r>
                          <a:rPr lang="lv-LV" b="0" i="1" smtClean="0">
                            <a:solidFill>
                              <a:schemeClr val="bg1"/>
                            </a:solidFill>
                            <a:latin typeface="Cambria Math" panose="02040503050406030204" pitchFamily="18" charset="0"/>
                            <a:ea typeface="Cambria Math" panose="02040503050406030204" pitchFamily="18" charset="0"/>
                          </a:rPr>
                          <m:t>𝜇</m:t>
                        </m:r>
                        <m:r>
                          <a:rPr lang="lv-LV" b="0" i="1" smtClean="0">
                            <a:solidFill>
                              <a:schemeClr val="bg1"/>
                            </a:solidFill>
                            <a:latin typeface="Cambria Math" panose="02040503050406030204" pitchFamily="18" charset="0"/>
                            <a:ea typeface="Cambria Math" panose="02040503050406030204" pitchFamily="18" charset="0"/>
                          </a:rPr>
                          <m:t>)</m:t>
                        </m:r>
                      </m:num>
                      <m:den>
                        <m:r>
                          <a:rPr lang="lv-LV" i="1">
                            <a:solidFill>
                              <a:schemeClr val="bg1"/>
                            </a:solidFill>
                            <a:latin typeface="Cambria Math" panose="02040503050406030204" pitchFamily="18" charset="0"/>
                            <a:ea typeface="Cambria Math" panose="02040503050406030204" pitchFamily="18" charset="0"/>
                          </a:rPr>
                          <m:t>𝜎</m:t>
                        </m:r>
                      </m:den>
                    </m:f>
                  </m:oMath>
                </a14:m>
                <a:r>
                  <a:rPr lang="en-LV" dirty="0">
                    <a:solidFill>
                      <a:schemeClr val="bg1"/>
                    </a:solidFill>
                  </a:rPr>
                  <a:t> or </a:t>
                </a:r>
                <a14:m>
                  <m:oMath xmlns:m="http://schemas.openxmlformats.org/officeDocument/2006/math">
                    <m:sSub>
                      <m:sSubPr>
                        <m:ctrlPr>
                          <a:rPr lang="lv-LV" i="1">
                            <a:solidFill>
                              <a:schemeClr val="bg1"/>
                            </a:solidFill>
                            <a:latin typeface="Cambria Math" panose="02040503050406030204" pitchFamily="18" charset="0"/>
                          </a:rPr>
                        </m:ctrlPr>
                      </m:sSubPr>
                      <m:e>
                        <m:r>
                          <a:rPr lang="lv-LV" i="1">
                            <a:solidFill>
                              <a:schemeClr val="bg1"/>
                            </a:solidFill>
                            <a:latin typeface="Cambria Math" panose="02040503050406030204" pitchFamily="18" charset="0"/>
                          </a:rPr>
                          <m:t>𝑥</m:t>
                        </m:r>
                      </m:e>
                      <m:sub>
                        <m:r>
                          <a:rPr lang="lv-LV" i="1">
                            <a:solidFill>
                              <a:schemeClr val="bg1"/>
                            </a:solidFill>
                            <a:latin typeface="Cambria Math" panose="02040503050406030204" pitchFamily="18" charset="0"/>
                          </a:rPr>
                          <m:t>𝑠𝑐𝑎𝑙𝑒𝑑</m:t>
                        </m:r>
                      </m:sub>
                    </m:sSub>
                    <m:r>
                      <a:rPr lang="lv-LV" i="1">
                        <a:solidFill>
                          <a:schemeClr val="bg1"/>
                        </a:solidFill>
                        <a:latin typeface="Cambria Math" panose="02040503050406030204" pitchFamily="18" charset="0"/>
                        <a:ea typeface="Cambria Math" panose="02040503050406030204" pitchFamily="18" charset="0"/>
                      </a:rPr>
                      <m:t>=</m:t>
                    </m:r>
                    <m:f>
                      <m:fPr>
                        <m:ctrlPr>
                          <a:rPr lang="lv-LV" i="1">
                            <a:solidFill>
                              <a:schemeClr val="bg1"/>
                            </a:solidFill>
                            <a:latin typeface="Cambria Math" panose="02040503050406030204" pitchFamily="18" charset="0"/>
                            <a:ea typeface="Cambria Math" panose="02040503050406030204" pitchFamily="18" charset="0"/>
                          </a:rPr>
                        </m:ctrlPr>
                      </m:fPr>
                      <m:num>
                        <m:r>
                          <a:rPr lang="lv-LV" i="1">
                            <a:solidFill>
                              <a:schemeClr val="bg1"/>
                            </a:solidFill>
                            <a:latin typeface="Cambria Math" panose="02040503050406030204" pitchFamily="18" charset="0"/>
                            <a:ea typeface="Cambria Math" panose="02040503050406030204" pitchFamily="18" charset="0"/>
                          </a:rPr>
                          <m:t>(</m:t>
                        </m:r>
                        <m:r>
                          <a:rPr lang="lv-LV" i="1">
                            <a:solidFill>
                              <a:schemeClr val="bg1"/>
                            </a:solidFill>
                            <a:latin typeface="Cambria Math" panose="02040503050406030204" pitchFamily="18" charset="0"/>
                            <a:ea typeface="Cambria Math" panose="02040503050406030204" pitchFamily="18" charset="0"/>
                          </a:rPr>
                          <m:t>𝑥</m:t>
                        </m:r>
                        <m:r>
                          <a:rPr lang="lv-LV" i="1">
                            <a:solidFill>
                              <a:schemeClr val="bg1"/>
                            </a:solidFill>
                            <a:latin typeface="Cambria Math" panose="02040503050406030204" pitchFamily="18" charset="0"/>
                            <a:ea typeface="Cambria Math" panose="02040503050406030204" pitchFamily="18" charset="0"/>
                          </a:rPr>
                          <m:t> −</m:t>
                        </m:r>
                        <m:sSub>
                          <m:sSubPr>
                            <m:ctrlPr>
                              <a:rPr lang="lv-LV" i="1">
                                <a:solidFill>
                                  <a:schemeClr val="bg1"/>
                                </a:solidFill>
                                <a:latin typeface="Cambria Math" panose="02040503050406030204" pitchFamily="18" charset="0"/>
                                <a:ea typeface="Cambria Math" panose="02040503050406030204" pitchFamily="18" charset="0"/>
                              </a:rPr>
                            </m:ctrlPr>
                          </m:sSubPr>
                          <m:e>
                            <m:r>
                              <a:rPr lang="lv-LV" i="1">
                                <a:solidFill>
                                  <a:schemeClr val="bg1"/>
                                </a:solidFill>
                                <a:latin typeface="Cambria Math" panose="02040503050406030204" pitchFamily="18" charset="0"/>
                                <a:ea typeface="Cambria Math" panose="02040503050406030204" pitchFamily="18" charset="0"/>
                              </a:rPr>
                              <m:t>𝑥</m:t>
                            </m:r>
                          </m:e>
                          <m:sub>
                            <m:r>
                              <a:rPr lang="lv-LV" i="1">
                                <a:solidFill>
                                  <a:schemeClr val="bg1"/>
                                </a:solidFill>
                                <a:latin typeface="Cambria Math" panose="02040503050406030204" pitchFamily="18" charset="0"/>
                                <a:ea typeface="Cambria Math" panose="02040503050406030204" pitchFamily="18" charset="0"/>
                              </a:rPr>
                              <m:t>𝑚</m:t>
                            </m:r>
                            <m:r>
                              <a:rPr lang="lv-LV" b="0" i="1" smtClean="0">
                                <a:solidFill>
                                  <a:schemeClr val="bg1"/>
                                </a:solidFill>
                                <a:latin typeface="Cambria Math" panose="02040503050406030204" pitchFamily="18" charset="0"/>
                                <a:ea typeface="Cambria Math" panose="02040503050406030204" pitchFamily="18" charset="0"/>
                              </a:rPr>
                              <m:t>𝑒𝑎𝑛</m:t>
                            </m:r>
                          </m:sub>
                        </m:sSub>
                        <m:r>
                          <a:rPr lang="lv-LV" i="1">
                            <a:solidFill>
                              <a:schemeClr val="bg1"/>
                            </a:solidFill>
                            <a:latin typeface="Cambria Math" panose="02040503050406030204" pitchFamily="18" charset="0"/>
                            <a:ea typeface="Cambria Math" panose="02040503050406030204" pitchFamily="18" charset="0"/>
                          </a:rPr>
                          <m:t>)</m:t>
                        </m:r>
                      </m:num>
                      <m:den>
                        <m:r>
                          <a:rPr lang="lv-LV" i="1">
                            <a:solidFill>
                              <a:schemeClr val="bg1"/>
                            </a:solidFill>
                            <a:latin typeface="Cambria Math" panose="02040503050406030204" pitchFamily="18" charset="0"/>
                            <a:ea typeface="Cambria Math" panose="02040503050406030204" pitchFamily="18" charset="0"/>
                          </a:rPr>
                          <m:t>(</m:t>
                        </m:r>
                        <m:sSub>
                          <m:sSubPr>
                            <m:ctrlPr>
                              <a:rPr lang="lv-LV" i="1" smtClean="0">
                                <a:solidFill>
                                  <a:schemeClr val="bg1"/>
                                </a:solidFill>
                                <a:latin typeface="Cambria Math" panose="02040503050406030204" pitchFamily="18" charset="0"/>
                                <a:ea typeface="Cambria Math" panose="02040503050406030204" pitchFamily="18" charset="0"/>
                              </a:rPr>
                            </m:ctrlPr>
                          </m:sSubPr>
                          <m:e>
                            <m:r>
                              <a:rPr lang="lv-LV" i="1">
                                <a:solidFill>
                                  <a:schemeClr val="bg1"/>
                                </a:solidFill>
                                <a:latin typeface="Cambria Math" panose="02040503050406030204" pitchFamily="18" charset="0"/>
                                <a:ea typeface="Cambria Math" panose="02040503050406030204" pitchFamily="18" charset="0"/>
                              </a:rPr>
                              <m:t>𝑥</m:t>
                            </m:r>
                          </m:e>
                          <m:sub>
                            <m:r>
                              <a:rPr lang="lv-LV" b="0" i="1" smtClean="0">
                                <a:solidFill>
                                  <a:schemeClr val="bg1"/>
                                </a:solidFill>
                                <a:latin typeface="Cambria Math" panose="02040503050406030204" pitchFamily="18" charset="0"/>
                                <a:ea typeface="Cambria Math" panose="02040503050406030204" pitchFamily="18" charset="0"/>
                              </a:rPr>
                              <m:t>𝑠𝑡𝑎𝑛𝑑𝑎𝑟𝑑</m:t>
                            </m:r>
                            <m:r>
                              <a:rPr lang="lv-LV" b="0" i="1" smtClean="0">
                                <a:solidFill>
                                  <a:schemeClr val="bg1"/>
                                </a:solidFill>
                                <a:latin typeface="Cambria Math" panose="02040503050406030204" pitchFamily="18" charset="0"/>
                                <a:ea typeface="Cambria Math" panose="02040503050406030204" pitchFamily="18" charset="0"/>
                              </a:rPr>
                              <m:t> </m:t>
                            </m:r>
                            <m:r>
                              <a:rPr lang="lv-LV" b="0" i="1" smtClean="0">
                                <a:solidFill>
                                  <a:schemeClr val="bg1"/>
                                </a:solidFill>
                                <a:latin typeface="Cambria Math" panose="02040503050406030204" pitchFamily="18" charset="0"/>
                                <a:ea typeface="Cambria Math" panose="02040503050406030204" pitchFamily="18" charset="0"/>
                              </a:rPr>
                              <m:t>𝑑𝑒𝑣𝑖𝑎𝑡𝑖𝑜𝑛</m:t>
                            </m:r>
                          </m:sub>
                        </m:sSub>
                        <m:r>
                          <a:rPr lang="lv-LV" i="1">
                            <a:solidFill>
                              <a:schemeClr val="bg1"/>
                            </a:solidFill>
                            <a:latin typeface="Cambria Math" panose="02040503050406030204" pitchFamily="18" charset="0"/>
                            <a:ea typeface="Cambria Math" panose="02040503050406030204" pitchFamily="18" charset="0"/>
                          </a:rPr>
                          <m:t>)</m:t>
                        </m:r>
                      </m:den>
                    </m:f>
                  </m:oMath>
                </a14:m>
                <a:endParaRPr lang="en-LV" dirty="0">
                  <a:solidFill>
                    <a:schemeClr val="bg1"/>
                  </a:solidFill>
                </a:endParaRPr>
              </a:p>
            </p:txBody>
          </p:sp>
        </mc:Choice>
        <mc:Fallback xmlns="">
          <p:sp>
            <p:nvSpPr>
              <p:cNvPr id="3" name="Content Placeholder 2">
                <a:extLst>
                  <a:ext uri="{FF2B5EF4-FFF2-40B4-BE49-F238E27FC236}">
                    <a16:creationId xmlns:a16="http://schemas.microsoft.com/office/drawing/2014/main" id="{E6969C65-75A3-98B9-8258-8BB9C9826D47}"/>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LV">
                    <a:noFill/>
                  </a:rPr>
                  <a:t> </a:t>
                </a:r>
              </a:p>
            </p:txBody>
          </p:sp>
        </mc:Fallback>
      </mc:AlternateContent>
    </p:spTree>
    <p:extLst>
      <p:ext uri="{BB962C8B-B14F-4D97-AF65-F5344CB8AC3E}">
        <p14:creationId xmlns:p14="http://schemas.microsoft.com/office/powerpoint/2010/main" val="2622579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Applying Scaling Parameters Consistently</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rPr>
              <a:t>It is important to remember that the same scaling parameters used for the training data should also be applied to any new, unseen data for consistent model performance. </a:t>
            </a:r>
          </a:p>
          <a:p>
            <a:pPr marL="0" indent="0">
              <a:buNone/>
            </a:pPr>
            <a:r>
              <a:rPr lang="en-GB" dirty="0">
                <a:solidFill>
                  <a:schemeClr val="bg1"/>
                </a:solidFill>
              </a:rPr>
              <a:t>By transforming the input features to a consistent range or scale, ML models are more accurate, efficient, and less prone to biases caused by the dominance of certain features.</a:t>
            </a:r>
            <a:endParaRPr lang="en-LV" dirty="0">
              <a:solidFill>
                <a:schemeClr val="bg1"/>
              </a:solidFill>
            </a:endParaRPr>
          </a:p>
        </p:txBody>
      </p:sp>
    </p:spTree>
    <p:extLst>
      <p:ext uri="{BB962C8B-B14F-4D97-AF65-F5344CB8AC3E}">
        <p14:creationId xmlns:p14="http://schemas.microsoft.com/office/powerpoint/2010/main" val="236252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pPr algn="l"/>
            <a:r>
              <a:rPr lang="en-GB" dirty="0">
                <a:solidFill>
                  <a:schemeClr val="bg1"/>
                </a:solidFill>
                <a:effectLst/>
              </a:rPr>
              <a:t>Model Evaluation Techniques</a:t>
            </a: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r>
              <a:rPr lang="en-GB" sz="3200" b="1" dirty="0">
                <a:solidFill>
                  <a:schemeClr val="bg1"/>
                </a:solidFill>
                <a:effectLst/>
              </a:rPr>
              <a:t>Introduction to Model Evaluation</a:t>
            </a:r>
          </a:p>
          <a:p>
            <a:endParaRPr lang="en-LV" sz="3200" b="1" dirty="0">
              <a:solidFill>
                <a:schemeClr val="bg1"/>
              </a:solidFill>
            </a:endParaRPr>
          </a:p>
        </p:txBody>
      </p:sp>
    </p:spTree>
    <p:extLst>
      <p:ext uri="{BB962C8B-B14F-4D97-AF65-F5344CB8AC3E}">
        <p14:creationId xmlns:p14="http://schemas.microsoft.com/office/powerpoint/2010/main" val="1134320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Importance of model evaluation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effectLst/>
              </a:rPr>
              <a:t>Model evaluation is a crucial step in the machine learning process, as it helps to determine the performance and effectiveness of a model.</a:t>
            </a:r>
            <a:endParaRPr lang="en-GB" dirty="0">
              <a:solidFill>
                <a:schemeClr val="bg1"/>
              </a:solidFill>
            </a:endParaRPr>
          </a:p>
          <a:p>
            <a:r>
              <a:rPr lang="en-GB" dirty="0">
                <a:solidFill>
                  <a:schemeClr val="bg1"/>
                </a:solidFill>
                <a:effectLst/>
              </a:rPr>
              <a:t>It provides an objective measure to compare different models and select the best one for a given problem.</a:t>
            </a:r>
            <a:endParaRPr lang="en-GB" dirty="0">
              <a:solidFill>
                <a:schemeClr val="bg1"/>
              </a:solidFill>
            </a:endParaRPr>
          </a:p>
          <a:p>
            <a:r>
              <a:rPr lang="en-GB" dirty="0">
                <a:solidFill>
                  <a:schemeClr val="bg1"/>
                </a:solidFill>
                <a:effectLst/>
              </a:rPr>
              <a:t>By evaluating a model's performance, one can identify potential issues, such as overfitting or underfitting, and take appropriate steps to address them.</a:t>
            </a:r>
          </a:p>
          <a:p>
            <a:pPr marL="0" indent="0">
              <a:buNone/>
            </a:pPr>
            <a:endParaRPr lang="en-LV" dirty="0">
              <a:solidFill>
                <a:schemeClr val="bg1"/>
              </a:solidFill>
            </a:endParaRPr>
          </a:p>
        </p:txBody>
      </p:sp>
    </p:spTree>
    <p:extLst>
      <p:ext uri="{BB962C8B-B14F-4D97-AF65-F5344CB8AC3E}">
        <p14:creationId xmlns:p14="http://schemas.microsoft.com/office/powerpoint/2010/main" val="2846136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The role of evaluation in the ML process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fontScale="92500" lnSpcReduction="20000"/>
          </a:bodyPr>
          <a:lstStyle/>
          <a:p>
            <a:r>
              <a:rPr lang="en-GB" dirty="0">
                <a:solidFill>
                  <a:schemeClr val="bg1"/>
                </a:solidFill>
                <a:effectLst/>
              </a:rPr>
              <a:t>Model evaluation is an important part of the iterative machine learning process, which typically involves the following steps: data </a:t>
            </a:r>
            <a:r>
              <a:rPr lang="en-GB" dirty="0" err="1">
                <a:solidFill>
                  <a:schemeClr val="bg1"/>
                </a:solidFill>
                <a:effectLst/>
              </a:rPr>
              <a:t>preprocessing</a:t>
            </a:r>
            <a:r>
              <a:rPr lang="en-GB" dirty="0">
                <a:solidFill>
                  <a:schemeClr val="bg1"/>
                </a:solidFill>
                <a:effectLst/>
              </a:rPr>
              <a:t>, feature selection, model training, model evaluation, and model optimization.</a:t>
            </a:r>
          </a:p>
          <a:p>
            <a:r>
              <a:rPr lang="en-GB" dirty="0">
                <a:solidFill>
                  <a:schemeClr val="bg1"/>
                </a:solidFill>
                <a:effectLst/>
              </a:rPr>
              <a:t>After training a model on a dataset, it is essential to evaluate its performance on unseen data to ensure that it generalizes well to new instances.</a:t>
            </a:r>
            <a:endParaRPr lang="en-GB" dirty="0">
              <a:solidFill>
                <a:schemeClr val="bg1"/>
              </a:solidFill>
            </a:endParaRPr>
          </a:p>
          <a:p>
            <a:r>
              <a:rPr lang="en-GB" dirty="0">
                <a:solidFill>
                  <a:schemeClr val="bg1"/>
                </a:solidFill>
                <a:effectLst/>
              </a:rPr>
              <a:t>Model evaluation not only helps in selecting the best model but also guides further improvements and refinements in the machine learning process.</a:t>
            </a:r>
            <a:endParaRPr lang="en-GB" dirty="0">
              <a:solidFill>
                <a:schemeClr val="bg1"/>
              </a:solidFill>
            </a:endParaRPr>
          </a:p>
          <a:p>
            <a:r>
              <a:rPr lang="en-GB" dirty="0">
                <a:solidFill>
                  <a:schemeClr val="bg1"/>
                </a:solidFill>
                <a:effectLst/>
              </a:rPr>
              <a:t>By </a:t>
            </a:r>
            <a:r>
              <a:rPr lang="en-GB" dirty="0" err="1">
                <a:solidFill>
                  <a:schemeClr val="bg1"/>
                </a:solidFill>
                <a:effectLst/>
              </a:rPr>
              <a:t>analyzing</a:t>
            </a:r>
            <a:r>
              <a:rPr lang="en-GB" dirty="0">
                <a:solidFill>
                  <a:schemeClr val="bg1"/>
                </a:solidFill>
                <a:effectLst/>
              </a:rPr>
              <a:t> the evaluation results, one can gain insights into the model's strengths and weaknesses and identify the areas that need improvement. This information can be used to adjust the model's hyperparameters or even to select a different algorithm better suited for the problem at hand.</a:t>
            </a:r>
          </a:p>
          <a:p>
            <a:endParaRPr lang="en-LV" dirty="0">
              <a:solidFill>
                <a:schemeClr val="bg1"/>
              </a:solidFill>
            </a:endParaRPr>
          </a:p>
        </p:txBody>
      </p:sp>
    </p:spTree>
    <p:extLst>
      <p:ext uri="{BB962C8B-B14F-4D97-AF65-F5344CB8AC3E}">
        <p14:creationId xmlns:p14="http://schemas.microsoft.com/office/powerpoint/2010/main" val="4216267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rPr>
              <a:t>Machine Learning</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1461781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pPr algn="l"/>
            <a:r>
              <a:rPr lang="en-GB" sz="3200" b="1" dirty="0">
                <a:solidFill>
                  <a:schemeClr val="bg1"/>
                </a:solidFill>
                <a:effectLst/>
              </a:rPr>
              <a:t>Training and test data</a:t>
            </a:r>
          </a:p>
          <a:p>
            <a:endParaRPr lang="en-LV" sz="4000" b="1" dirty="0">
              <a:solidFill>
                <a:schemeClr val="bg1"/>
              </a:solidFill>
            </a:endParaRPr>
          </a:p>
        </p:txBody>
      </p:sp>
    </p:spTree>
    <p:extLst>
      <p:ext uri="{BB962C8B-B14F-4D97-AF65-F5344CB8AC3E}">
        <p14:creationId xmlns:p14="http://schemas.microsoft.com/office/powerpoint/2010/main" val="3846749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How th</a:t>
            </a:r>
            <a:r>
              <a:rPr lang="en-GB" dirty="0">
                <a:solidFill>
                  <a:schemeClr val="bg1"/>
                </a:solidFill>
              </a:rPr>
              <a:t>e data are </a:t>
            </a:r>
            <a:r>
              <a:rPr lang="en-GB" dirty="0" err="1">
                <a:solidFill>
                  <a:schemeClr val="bg1"/>
                </a:solidFill>
              </a:rPr>
              <a:t>splitted</a:t>
            </a:r>
            <a:r>
              <a:rPr lang="en-GB" dirty="0">
                <a:solidFill>
                  <a:schemeClr val="bg1"/>
                </a:solidFill>
              </a:rPr>
              <a:t>? </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Autofit/>
          </a:bodyPr>
          <a:lstStyle/>
          <a:p>
            <a:r>
              <a:rPr lang="en-GB" sz="2400" b="1" dirty="0">
                <a:solidFill>
                  <a:schemeClr val="bg1"/>
                </a:solidFill>
                <a:effectLst/>
              </a:rPr>
              <a:t>Training data: </a:t>
            </a:r>
            <a:r>
              <a:rPr lang="en-GB" sz="2400" dirty="0">
                <a:solidFill>
                  <a:schemeClr val="bg1"/>
                </a:solidFill>
                <a:effectLst/>
              </a:rPr>
              <a:t>This is the largest portion of data used to train the machine learning model. It helps the model learn the underlying patterns and trends in the data. </a:t>
            </a:r>
            <a:r>
              <a:rPr lang="en-GB" sz="2400" dirty="0">
                <a:solidFill>
                  <a:schemeClr val="bg1"/>
                </a:solidFill>
              </a:rPr>
              <a:t>Usually</a:t>
            </a:r>
            <a:r>
              <a:rPr lang="en-GB" sz="2400" dirty="0">
                <a:solidFill>
                  <a:schemeClr val="bg1"/>
                </a:solidFill>
                <a:effectLst/>
              </a:rPr>
              <a:t>, about 70-80% of the total data should be allocated for training.</a:t>
            </a:r>
          </a:p>
          <a:p>
            <a:r>
              <a:rPr lang="en-GB" sz="2400" b="1" dirty="0">
                <a:solidFill>
                  <a:schemeClr val="bg1"/>
                </a:solidFill>
                <a:effectLst/>
              </a:rPr>
              <a:t>Test data: </a:t>
            </a:r>
            <a:r>
              <a:rPr lang="en-GB" sz="2400" dirty="0">
                <a:solidFill>
                  <a:schemeClr val="bg1"/>
                </a:solidFill>
                <a:effectLst/>
              </a:rPr>
              <a:t>The test data is used to evaluate the model's final performance after training. This data should remain untouched during the model development process and only be used once to estimate the model's real-world performance. Typically, around 20-30% of the available data is reserved for testing purposes.</a:t>
            </a:r>
          </a:p>
          <a:p>
            <a:endParaRPr lang="en-GB" sz="2400" dirty="0">
              <a:solidFill>
                <a:schemeClr val="bg1"/>
              </a:solidFill>
            </a:endParaRPr>
          </a:p>
          <a:p>
            <a:pPr marL="0" indent="0">
              <a:buNone/>
            </a:pPr>
            <a:r>
              <a:rPr lang="en-GB" sz="2400" b="1" dirty="0">
                <a:solidFill>
                  <a:schemeClr val="bg1"/>
                </a:solidFill>
                <a:effectLst/>
              </a:rPr>
              <a:t>The primary goal of using test data is to evaluate the model's performance on unseen data, ensuring that it generalizes well to new instances.</a:t>
            </a:r>
          </a:p>
          <a:p>
            <a:pPr marL="0" indent="0">
              <a:buNone/>
            </a:pPr>
            <a:endParaRPr lang="en-GB" sz="2400" dirty="0">
              <a:solidFill>
                <a:schemeClr val="bg1"/>
              </a:solidFill>
              <a:effectLst/>
            </a:endParaRPr>
          </a:p>
        </p:txBody>
      </p:sp>
    </p:spTree>
    <p:extLst>
      <p:ext uri="{BB962C8B-B14F-4D97-AF65-F5344CB8AC3E}">
        <p14:creationId xmlns:p14="http://schemas.microsoft.com/office/powerpoint/2010/main" val="1969411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Separate validation set</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Autofit/>
          </a:bodyPr>
          <a:lstStyle/>
          <a:p>
            <a:pPr marL="0" indent="0">
              <a:buNone/>
            </a:pPr>
            <a:r>
              <a:rPr lang="en-GB" sz="2400" b="1" dirty="0">
                <a:solidFill>
                  <a:schemeClr val="bg1"/>
                </a:solidFill>
              </a:rPr>
              <a:t>If dataset is split in 3 parts: </a:t>
            </a:r>
          </a:p>
          <a:p>
            <a:r>
              <a:rPr lang="en-GB" sz="2400" dirty="0">
                <a:solidFill>
                  <a:schemeClr val="bg1"/>
                </a:solidFill>
                <a:effectLst/>
              </a:rPr>
              <a:t>Training data</a:t>
            </a:r>
            <a:r>
              <a:rPr lang="en-GB" sz="2400" dirty="0">
                <a:solidFill>
                  <a:schemeClr val="bg1"/>
                </a:solidFill>
              </a:rPr>
              <a:t> are 60 to 70%</a:t>
            </a:r>
          </a:p>
          <a:p>
            <a:r>
              <a:rPr lang="en-GB" sz="2400" dirty="0">
                <a:solidFill>
                  <a:schemeClr val="bg1"/>
                </a:solidFill>
                <a:effectLst/>
              </a:rPr>
              <a:t>Validation data are 15% to 20% </a:t>
            </a:r>
          </a:p>
          <a:p>
            <a:r>
              <a:rPr lang="en-GB" sz="2400" dirty="0">
                <a:solidFill>
                  <a:schemeClr val="bg1"/>
                </a:solidFill>
              </a:rPr>
              <a:t>Test data are 15% to 20%</a:t>
            </a:r>
            <a:endParaRPr lang="en-GB" sz="2400" dirty="0">
              <a:solidFill>
                <a:schemeClr val="bg1"/>
              </a:solidFill>
              <a:effectLst/>
            </a:endParaRPr>
          </a:p>
          <a:p>
            <a:pPr marL="0" indent="0">
              <a:buNone/>
            </a:pPr>
            <a:endParaRPr lang="en-GB" sz="2400" dirty="0">
              <a:solidFill>
                <a:schemeClr val="bg1"/>
              </a:solidFill>
              <a:effectLst/>
            </a:endParaRPr>
          </a:p>
          <a:p>
            <a:pPr marL="0" indent="0">
              <a:buNone/>
            </a:pPr>
            <a:r>
              <a:rPr lang="en-GB" sz="2400" dirty="0">
                <a:solidFill>
                  <a:schemeClr val="bg1"/>
                </a:solidFill>
                <a:effectLst/>
              </a:rPr>
              <a:t>By using three splits, you significantly reduce the risk of overfitting and improve the model's ability to generalize to unseen data. The additional validation set assists in finding an optimal balance between model complexity and performance, leading to the development of more reliable and accurate machine learning models.</a:t>
            </a:r>
          </a:p>
        </p:txBody>
      </p:sp>
    </p:spTree>
    <p:extLst>
      <p:ext uri="{BB962C8B-B14F-4D97-AF65-F5344CB8AC3E}">
        <p14:creationId xmlns:p14="http://schemas.microsoft.com/office/powerpoint/2010/main" val="19281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pPr algn="l"/>
            <a:r>
              <a:rPr lang="en-GB" sz="3200" b="1" dirty="0">
                <a:solidFill>
                  <a:schemeClr val="bg1"/>
                </a:solidFill>
                <a:effectLst/>
              </a:rPr>
              <a:t>Cross-validation</a:t>
            </a:r>
          </a:p>
          <a:p>
            <a:endParaRPr lang="en-LV" sz="3200" b="1" dirty="0">
              <a:solidFill>
                <a:schemeClr val="bg1"/>
              </a:solidFill>
            </a:endParaRPr>
          </a:p>
        </p:txBody>
      </p:sp>
    </p:spTree>
    <p:extLst>
      <p:ext uri="{BB962C8B-B14F-4D97-AF65-F5344CB8AC3E}">
        <p14:creationId xmlns:p14="http://schemas.microsoft.com/office/powerpoint/2010/main" val="4196004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Overview of cross-validation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dirty="0">
                <a:solidFill>
                  <a:schemeClr val="bg1"/>
                </a:solidFill>
                <a:effectLst/>
              </a:rPr>
              <a:t>Cross-validation is an evaluation technique that helps to assess a model's performance more accurately and reliably.</a:t>
            </a:r>
            <a:endParaRPr lang="en-GB" dirty="0">
              <a:solidFill>
                <a:schemeClr val="bg1"/>
              </a:solidFill>
            </a:endParaRPr>
          </a:p>
          <a:p>
            <a:r>
              <a:rPr lang="en-GB" dirty="0">
                <a:solidFill>
                  <a:schemeClr val="bg1"/>
                </a:solidFill>
                <a:effectLst/>
              </a:rPr>
              <a:t>It involves dividing the dataset into multiple subsets or "folds" and then training and evaluating the model multiple times, using different combinations of these folds.</a:t>
            </a:r>
            <a:endParaRPr lang="en-GB" dirty="0">
              <a:solidFill>
                <a:schemeClr val="bg1"/>
              </a:solidFill>
            </a:endParaRPr>
          </a:p>
          <a:p>
            <a:r>
              <a:rPr lang="en-GB" dirty="0">
                <a:solidFill>
                  <a:schemeClr val="bg1"/>
                </a:solidFill>
                <a:effectLst/>
              </a:rPr>
              <a:t>By averaging the performance metrics of each iteration, cross-validation provides a more reliable estimate of the model's performance on unseen data.</a:t>
            </a:r>
          </a:p>
          <a:p>
            <a:endParaRPr lang="en-LV" dirty="0">
              <a:solidFill>
                <a:schemeClr val="bg1"/>
              </a:solidFill>
            </a:endParaRPr>
          </a:p>
        </p:txBody>
      </p:sp>
    </p:spTree>
    <p:extLst>
      <p:ext uri="{BB962C8B-B14F-4D97-AF65-F5344CB8AC3E}">
        <p14:creationId xmlns:p14="http://schemas.microsoft.com/office/powerpoint/2010/main" val="2707289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lgn="l">
              <a:buNone/>
            </a:pPr>
            <a:r>
              <a:rPr lang="en-GB" b="1" dirty="0">
                <a:solidFill>
                  <a:schemeClr val="bg1"/>
                </a:solidFill>
                <a:effectLst/>
              </a:rPr>
              <a:t>k-fold cross-validation</a:t>
            </a:r>
            <a:r>
              <a:rPr lang="en-GB" dirty="0">
                <a:solidFill>
                  <a:schemeClr val="bg1"/>
                </a:solidFill>
                <a:effectLst/>
              </a:rPr>
              <a:t>: In this method, the dataset is divided into 'k' equally sized folds. The model is trained and evaluated 'k' times, each time using one of the folds as the testing set and the remaining 'k-1' folds as the training set. </a:t>
            </a:r>
          </a:p>
          <a:p>
            <a:pPr marL="0" indent="0" algn="l">
              <a:buNone/>
            </a:pPr>
            <a:r>
              <a:rPr lang="en-GB" dirty="0">
                <a:solidFill>
                  <a:schemeClr val="bg1"/>
                </a:solidFill>
                <a:effectLst/>
              </a:rPr>
              <a:t>The performance metrics are then averaged to obtain the final evaluation score. </a:t>
            </a:r>
          </a:p>
          <a:p>
            <a:pPr marL="0" indent="0" algn="l">
              <a:buNone/>
            </a:pPr>
            <a:r>
              <a:rPr lang="en-GB" dirty="0">
                <a:solidFill>
                  <a:schemeClr val="bg1"/>
                </a:solidFill>
                <a:effectLst/>
              </a:rPr>
              <a:t>Common choices for 'k' are 5 or 10, as these values have been shown to provide a good balance between accuracy and computational efficiency.</a:t>
            </a:r>
            <a:endParaRPr lang="en-GB" dirty="0">
              <a:solidFill>
                <a:schemeClr val="bg1"/>
              </a:solidFill>
            </a:endParaRPr>
          </a:p>
        </p:txBody>
      </p:sp>
    </p:spTree>
    <p:extLst>
      <p:ext uri="{BB962C8B-B14F-4D97-AF65-F5344CB8AC3E}">
        <p14:creationId xmlns:p14="http://schemas.microsoft.com/office/powerpoint/2010/main" val="1386651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b="1" dirty="0">
                <a:solidFill>
                  <a:schemeClr val="bg1"/>
                </a:solidFill>
                <a:effectLst/>
              </a:rPr>
              <a:t>k-fold cross-validation</a:t>
            </a:r>
            <a:endParaRPr lang="en-GB" dirty="0">
              <a:solidFill>
                <a:schemeClr val="bg1"/>
              </a:solidFill>
              <a:effectLst/>
            </a:endParaRPr>
          </a:p>
        </p:txBody>
      </p:sp>
      <p:pic>
        <p:nvPicPr>
          <p:cNvPr id="7" name="Picture 6" descr="A screenshot of a computer&#10;&#10;Description automatically generated with medium confidence">
            <a:extLst>
              <a:ext uri="{FF2B5EF4-FFF2-40B4-BE49-F238E27FC236}">
                <a16:creationId xmlns:a16="http://schemas.microsoft.com/office/drawing/2014/main" id="{57727D27-D80C-CCB2-A5A8-03F0000B685C}"/>
              </a:ext>
            </a:extLst>
          </p:cNvPr>
          <p:cNvPicPr>
            <a:picLocks noChangeAspect="1"/>
          </p:cNvPicPr>
          <p:nvPr/>
        </p:nvPicPr>
        <p:blipFill rotWithShape="1">
          <a:blip r:embed="rId3"/>
          <a:srcRect l="5466" t="12375" r="4661" b="12366"/>
          <a:stretch/>
        </p:blipFill>
        <p:spPr>
          <a:xfrm>
            <a:off x="961376" y="1690688"/>
            <a:ext cx="10269247" cy="3711575"/>
          </a:xfrm>
          <a:prstGeom prst="rect">
            <a:avLst/>
          </a:prstGeom>
        </p:spPr>
      </p:pic>
      <p:sp>
        <p:nvSpPr>
          <p:cNvPr id="8" name="Rectangle 7">
            <a:extLst>
              <a:ext uri="{FF2B5EF4-FFF2-40B4-BE49-F238E27FC236}">
                <a16:creationId xmlns:a16="http://schemas.microsoft.com/office/drawing/2014/main" id="{57211098-2D3A-E7DF-AA12-E52F4A11E749}"/>
              </a:ext>
            </a:extLst>
          </p:cNvPr>
          <p:cNvSpPr/>
          <p:nvPr/>
        </p:nvSpPr>
        <p:spPr>
          <a:xfrm>
            <a:off x="1216012" y="2087564"/>
            <a:ext cx="9715500" cy="714375"/>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2157096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b="1" dirty="0">
                <a:solidFill>
                  <a:schemeClr val="bg1"/>
                </a:solidFill>
                <a:effectLst/>
              </a:rPr>
              <a:t>k-fold cross-validation</a:t>
            </a:r>
            <a:endParaRPr lang="en-GB" dirty="0">
              <a:solidFill>
                <a:schemeClr val="bg1"/>
              </a:solidFill>
              <a:effectLst/>
            </a:endParaRPr>
          </a:p>
        </p:txBody>
      </p:sp>
      <p:pic>
        <p:nvPicPr>
          <p:cNvPr id="7" name="Picture 6" descr="A screenshot of a computer&#10;&#10;Description automatically generated with medium confidence">
            <a:extLst>
              <a:ext uri="{FF2B5EF4-FFF2-40B4-BE49-F238E27FC236}">
                <a16:creationId xmlns:a16="http://schemas.microsoft.com/office/drawing/2014/main" id="{57727D27-D80C-CCB2-A5A8-03F0000B685C}"/>
              </a:ext>
            </a:extLst>
          </p:cNvPr>
          <p:cNvPicPr>
            <a:picLocks noChangeAspect="1"/>
          </p:cNvPicPr>
          <p:nvPr/>
        </p:nvPicPr>
        <p:blipFill rotWithShape="1">
          <a:blip r:embed="rId3"/>
          <a:srcRect l="5466" t="12375" r="4661" b="12366"/>
          <a:stretch/>
        </p:blipFill>
        <p:spPr>
          <a:xfrm>
            <a:off x="961376" y="1690688"/>
            <a:ext cx="10269247" cy="3711575"/>
          </a:xfrm>
          <a:prstGeom prst="rect">
            <a:avLst/>
          </a:prstGeom>
        </p:spPr>
      </p:pic>
      <p:sp>
        <p:nvSpPr>
          <p:cNvPr id="8" name="Rectangle 7">
            <a:extLst>
              <a:ext uri="{FF2B5EF4-FFF2-40B4-BE49-F238E27FC236}">
                <a16:creationId xmlns:a16="http://schemas.microsoft.com/office/drawing/2014/main" id="{57211098-2D3A-E7DF-AA12-E52F4A11E749}"/>
              </a:ext>
            </a:extLst>
          </p:cNvPr>
          <p:cNvSpPr/>
          <p:nvPr/>
        </p:nvSpPr>
        <p:spPr>
          <a:xfrm>
            <a:off x="1195385" y="2803524"/>
            <a:ext cx="9715500" cy="714375"/>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650125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b="1" dirty="0">
                <a:solidFill>
                  <a:schemeClr val="bg1"/>
                </a:solidFill>
                <a:effectLst/>
              </a:rPr>
              <a:t>k-fold cross-validation</a:t>
            </a:r>
            <a:endParaRPr lang="en-GB" dirty="0">
              <a:solidFill>
                <a:schemeClr val="bg1"/>
              </a:solidFill>
              <a:effectLst/>
            </a:endParaRPr>
          </a:p>
        </p:txBody>
      </p:sp>
      <p:pic>
        <p:nvPicPr>
          <p:cNvPr id="7" name="Picture 6" descr="A screenshot of a computer&#10;&#10;Description automatically generated with medium confidence">
            <a:extLst>
              <a:ext uri="{FF2B5EF4-FFF2-40B4-BE49-F238E27FC236}">
                <a16:creationId xmlns:a16="http://schemas.microsoft.com/office/drawing/2014/main" id="{57727D27-D80C-CCB2-A5A8-03F0000B685C}"/>
              </a:ext>
            </a:extLst>
          </p:cNvPr>
          <p:cNvPicPr>
            <a:picLocks noChangeAspect="1"/>
          </p:cNvPicPr>
          <p:nvPr/>
        </p:nvPicPr>
        <p:blipFill rotWithShape="1">
          <a:blip r:embed="rId3"/>
          <a:srcRect l="5466" t="12375" r="4661" b="12366"/>
          <a:stretch/>
        </p:blipFill>
        <p:spPr>
          <a:xfrm>
            <a:off x="961376" y="1690688"/>
            <a:ext cx="10269247" cy="3711575"/>
          </a:xfrm>
          <a:prstGeom prst="rect">
            <a:avLst/>
          </a:prstGeom>
        </p:spPr>
      </p:pic>
      <p:sp>
        <p:nvSpPr>
          <p:cNvPr id="8" name="Rectangle 7">
            <a:extLst>
              <a:ext uri="{FF2B5EF4-FFF2-40B4-BE49-F238E27FC236}">
                <a16:creationId xmlns:a16="http://schemas.microsoft.com/office/drawing/2014/main" id="{57211098-2D3A-E7DF-AA12-E52F4A11E749}"/>
              </a:ext>
            </a:extLst>
          </p:cNvPr>
          <p:cNvSpPr/>
          <p:nvPr/>
        </p:nvSpPr>
        <p:spPr>
          <a:xfrm>
            <a:off x="1195385" y="3429000"/>
            <a:ext cx="9715500" cy="714375"/>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4025953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b="1" dirty="0">
                <a:solidFill>
                  <a:schemeClr val="bg1"/>
                </a:solidFill>
                <a:effectLst/>
              </a:rPr>
              <a:t>k-fold cross-validation</a:t>
            </a:r>
            <a:endParaRPr lang="en-GB" dirty="0">
              <a:solidFill>
                <a:schemeClr val="bg1"/>
              </a:solidFill>
              <a:effectLst/>
            </a:endParaRPr>
          </a:p>
        </p:txBody>
      </p:sp>
      <p:pic>
        <p:nvPicPr>
          <p:cNvPr id="7" name="Picture 6" descr="A screenshot of a computer&#10;&#10;Description automatically generated with medium confidence">
            <a:extLst>
              <a:ext uri="{FF2B5EF4-FFF2-40B4-BE49-F238E27FC236}">
                <a16:creationId xmlns:a16="http://schemas.microsoft.com/office/drawing/2014/main" id="{57727D27-D80C-CCB2-A5A8-03F0000B685C}"/>
              </a:ext>
            </a:extLst>
          </p:cNvPr>
          <p:cNvPicPr>
            <a:picLocks noChangeAspect="1"/>
          </p:cNvPicPr>
          <p:nvPr/>
        </p:nvPicPr>
        <p:blipFill rotWithShape="1">
          <a:blip r:embed="rId3"/>
          <a:srcRect l="5466" t="12375" r="4661" b="12366"/>
          <a:stretch/>
        </p:blipFill>
        <p:spPr>
          <a:xfrm>
            <a:off x="961376" y="1690688"/>
            <a:ext cx="10269247" cy="3711575"/>
          </a:xfrm>
          <a:prstGeom prst="rect">
            <a:avLst/>
          </a:prstGeom>
        </p:spPr>
      </p:pic>
      <p:sp>
        <p:nvSpPr>
          <p:cNvPr id="8" name="Rectangle 7">
            <a:extLst>
              <a:ext uri="{FF2B5EF4-FFF2-40B4-BE49-F238E27FC236}">
                <a16:creationId xmlns:a16="http://schemas.microsoft.com/office/drawing/2014/main" id="{57211098-2D3A-E7DF-AA12-E52F4A11E749}"/>
              </a:ext>
            </a:extLst>
          </p:cNvPr>
          <p:cNvSpPr/>
          <p:nvPr/>
        </p:nvSpPr>
        <p:spPr>
          <a:xfrm>
            <a:off x="1209673" y="4129088"/>
            <a:ext cx="9715500" cy="714375"/>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3607059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Machine</a:t>
            </a:r>
            <a:r>
              <a:rPr lang="lv-LV" dirty="0">
                <a:solidFill>
                  <a:schemeClr val="bg1"/>
                </a:solidFill>
              </a:rPr>
              <a:t> </a:t>
            </a:r>
            <a:r>
              <a:rPr lang="lv-LV" dirty="0" err="1">
                <a:solidFill>
                  <a:schemeClr val="bg1"/>
                </a:solidFill>
              </a:rPr>
              <a:t>Learning</a:t>
            </a:r>
            <a:r>
              <a:rPr lang="lv-LV" dirty="0">
                <a:solidFill>
                  <a:schemeClr val="bg1"/>
                </a:solidFill>
              </a:rPr>
              <a:t> </a:t>
            </a:r>
            <a:r>
              <a:rPr lang="lv-LV" dirty="0" err="1">
                <a:solidFill>
                  <a:schemeClr val="bg1"/>
                </a:solidFill>
              </a:rPr>
              <a:t>is</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lgn="l">
              <a:buNone/>
            </a:pPr>
            <a:r>
              <a:rPr lang="en-GB" dirty="0">
                <a:solidFill>
                  <a:schemeClr val="bg1"/>
                </a:solidFill>
                <a:effectLst/>
              </a:rPr>
              <a:t>Subfield of Artificial Intelligence that focuses on creating algorithms and </a:t>
            </a:r>
            <a:r>
              <a:rPr lang="en-GB" b="1" dirty="0">
                <a:solidFill>
                  <a:schemeClr val="bg1"/>
                </a:solidFill>
                <a:effectLst/>
              </a:rPr>
              <a:t>models that enable computers to learn from and make predictions (or decisions) based on data.</a:t>
            </a:r>
            <a:r>
              <a:rPr lang="en-GB" dirty="0">
                <a:solidFill>
                  <a:schemeClr val="bg1"/>
                </a:solidFill>
                <a:effectLst/>
              </a:rPr>
              <a:t> </a:t>
            </a:r>
          </a:p>
          <a:p>
            <a:pPr marL="0" indent="0" algn="l">
              <a:buNone/>
            </a:pPr>
            <a:r>
              <a:rPr lang="en-GB" dirty="0">
                <a:solidFill>
                  <a:schemeClr val="bg1"/>
                </a:solidFill>
                <a:effectLst/>
              </a:rPr>
              <a:t>It allows machines to improve their performance on a specific task without being explicitly programmed, but rather by learning from examples and experience.</a:t>
            </a:r>
          </a:p>
          <a:p>
            <a:pPr marL="0" indent="0">
              <a:buNone/>
            </a:pPr>
            <a:endParaRPr lang="en-LV" dirty="0">
              <a:solidFill>
                <a:schemeClr val="bg1"/>
              </a:solidFill>
            </a:endParaRPr>
          </a:p>
        </p:txBody>
      </p:sp>
    </p:spTree>
    <p:extLst>
      <p:ext uri="{BB962C8B-B14F-4D97-AF65-F5344CB8AC3E}">
        <p14:creationId xmlns:p14="http://schemas.microsoft.com/office/powerpoint/2010/main" val="2527869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b="1" dirty="0">
                <a:solidFill>
                  <a:schemeClr val="bg1"/>
                </a:solidFill>
                <a:effectLst/>
              </a:rPr>
              <a:t>k-fold cross-validation</a:t>
            </a:r>
            <a:endParaRPr lang="en-GB" dirty="0">
              <a:solidFill>
                <a:schemeClr val="bg1"/>
              </a:solidFill>
              <a:effectLst/>
            </a:endParaRPr>
          </a:p>
        </p:txBody>
      </p:sp>
      <p:pic>
        <p:nvPicPr>
          <p:cNvPr id="7" name="Picture 6" descr="A screenshot of a computer&#10;&#10;Description automatically generated with medium confidence">
            <a:extLst>
              <a:ext uri="{FF2B5EF4-FFF2-40B4-BE49-F238E27FC236}">
                <a16:creationId xmlns:a16="http://schemas.microsoft.com/office/drawing/2014/main" id="{57727D27-D80C-CCB2-A5A8-03F0000B685C}"/>
              </a:ext>
            </a:extLst>
          </p:cNvPr>
          <p:cNvPicPr>
            <a:picLocks noChangeAspect="1"/>
          </p:cNvPicPr>
          <p:nvPr/>
        </p:nvPicPr>
        <p:blipFill rotWithShape="1">
          <a:blip r:embed="rId3"/>
          <a:srcRect l="5466" t="12375" r="4661" b="12366"/>
          <a:stretch/>
        </p:blipFill>
        <p:spPr>
          <a:xfrm>
            <a:off x="961376" y="1690688"/>
            <a:ext cx="10269247" cy="3711575"/>
          </a:xfrm>
          <a:prstGeom prst="rect">
            <a:avLst/>
          </a:prstGeom>
        </p:spPr>
      </p:pic>
      <p:sp>
        <p:nvSpPr>
          <p:cNvPr id="8" name="Rectangle 7">
            <a:extLst>
              <a:ext uri="{FF2B5EF4-FFF2-40B4-BE49-F238E27FC236}">
                <a16:creationId xmlns:a16="http://schemas.microsoft.com/office/drawing/2014/main" id="{57211098-2D3A-E7DF-AA12-E52F4A11E749}"/>
              </a:ext>
            </a:extLst>
          </p:cNvPr>
          <p:cNvSpPr/>
          <p:nvPr/>
        </p:nvSpPr>
        <p:spPr>
          <a:xfrm>
            <a:off x="1209673" y="4810124"/>
            <a:ext cx="9715500" cy="714375"/>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Tree>
    <p:extLst>
      <p:ext uri="{BB962C8B-B14F-4D97-AF65-F5344CB8AC3E}">
        <p14:creationId xmlns:p14="http://schemas.microsoft.com/office/powerpoint/2010/main" val="607579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lgn="l">
              <a:buNone/>
            </a:pPr>
            <a:r>
              <a:rPr lang="en-GB" b="1" dirty="0">
                <a:solidFill>
                  <a:schemeClr val="bg1"/>
                </a:solidFill>
                <a:effectLst/>
              </a:rPr>
              <a:t>Leave-one-out cross-validation</a:t>
            </a:r>
            <a:r>
              <a:rPr lang="en-GB" dirty="0">
                <a:solidFill>
                  <a:schemeClr val="bg1"/>
                </a:solidFill>
                <a:effectLst/>
              </a:rPr>
              <a:t>: This is a special case of k-fold cross-validation, where 'k' is equal to the number of instances (rows) in the dataset. </a:t>
            </a:r>
          </a:p>
          <a:p>
            <a:pPr marL="0" indent="0" algn="l">
              <a:buNone/>
            </a:pPr>
            <a:r>
              <a:rPr lang="en-GB" dirty="0">
                <a:solidFill>
                  <a:schemeClr val="bg1"/>
                </a:solidFill>
                <a:effectLst/>
              </a:rPr>
              <a:t>In each iteration, a single row is used as the testing set, while the remaining instances form the training set. </a:t>
            </a:r>
          </a:p>
          <a:p>
            <a:pPr marL="0" indent="0" algn="l">
              <a:buNone/>
            </a:pPr>
            <a:r>
              <a:rPr lang="en-GB" dirty="0">
                <a:solidFill>
                  <a:schemeClr val="bg1"/>
                </a:solidFill>
                <a:effectLst/>
              </a:rPr>
              <a:t>This method is computationally expensive but provides the most unbiased estimate of the model's performance, especially for small datasets.</a:t>
            </a:r>
          </a:p>
        </p:txBody>
      </p:sp>
    </p:spTree>
    <p:extLst>
      <p:ext uri="{BB962C8B-B14F-4D97-AF65-F5344CB8AC3E}">
        <p14:creationId xmlns:p14="http://schemas.microsoft.com/office/powerpoint/2010/main" val="3013159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pic>
        <p:nvPicPr>
          <p:cNvPr id="6" name="Picture 5" descr="A screenshot of a computer&#10;&#10;Description automatically generated with medium confidence">
            <a:extLst>
              <a:ext uri="{FF2B5EF4-FFF2-40B4-BE49-F238E27FC236}">
                <a16:creationId xmlns:a16="http://schemas.microsoft.com/office/drawing/2014/main" id="{E65C592F-D56F-7479-2D16-C350A353B193}"/>
              </a:ext>
            </a:extLst>
          </p:cNvPr>
          <p:cNvPicPr>
            <a:picLocks noChangeAspect="1"/>
          </p:cNvPicPr>
          <p:nvPr/>
        </p:nvPicPr>
        <p:blipFill rotWithShape="1">
          <a:blip r:embed="rId3"/>
          <a:srcRect l="5466" t="12375" r="4661" b="12366"/>
          <a:stretch/>
        </p:blipFill>
        <p:spPr>
          <a:xfrm>
            <a:off x="838200" y="1862138"/>
            <a:ext cx="10269247" cy="3711575"/>
          </a:xfrm>
          <a:prstGeom prst="rect">
            <a:avLst/>
          </a:prstGeom>
        </p:spPr>
      </p:pic>
      <p:sp>
        <p:nvSpPr>
          <p:cNvPr id="7" name="Rectangle 6">
            <a:extLst>
              <a:ext uri="{FF2B5EF4-FFF2-40B4-BE49-F238E27FC236}">
                <a16:creationId xmlns:a16="http://schemas.microsoft.com/office/drawing/2014/main" id="{39FB7183-138D-1DB2-0A1F-7501715A00D6}"/>
              </a:ext>
            </a:extLst>
          </p:cNvPr>
          <p:cNvSpPr/>
          <p:nvPr/>
        </p:nvSpPr>
        <p:spPr>
          <a:xfrm>
            <a:off x="1084553" y="2295525"/>
            <a:ext cx="9715500" cy="176214"/>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dirty="0"/>
          </a:p>
        </p:txBody>
      </p:sp>
    </p:spTree>
    <p:extLst>
      <p:ext uri="{BB962C8B-B14F-4D97-AF65-F5344CB8AC3E}">
        <p14:creationId xmlns:p14="http://schemas.microsoft.com/office/powerpoint/2010/main" val="3666553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pic>
        <p:nvPicPr>
          <p:cNvPr id="6" name="Picture 5" descr="A screenshot of a computer&#10;&#10;Description automatically generated with medium confidence">
            <a:extLst>
              <a:ext uri="{FF2B5EF4-FFF2-40B4-BE49-F238E27FC236}">
                <a16:creationId xmlns:a16="http://schemas.microsoft.com/office/drawing/2014/main" id="{E65C592F-D56F-7479-2D16-C350A353B193}"/>
              </a:ext>
            </a:extLst>
          </p:cNvPr>
          <p:cNvPicPr>
            <a:picLocks noChangeAspect="1"/>
          </p:cNvPicPr>
          <p:nvPr/>
        </p:nvPicPr>
        <p:blipFill rotWithShape="1">
          <a:blip r:embed="rId3"/>
          <a:srcRect l="5466" t="12375" r="4661" b="12366"/>
          <a:stretch/>
        </p:blipFill>
        <p:spPr>
          <a:xfrm>
            <a:off x="838200" y="1862138"/>
            <a:ext cx="10269247" cy="3711575"/>
          </a:xfrm>
          <a:prstGeom prst="rect">
            <a:avLst/>
          </a:prstGeom>
        </p:spPr>
      </p:pic>
      <p:sp>
        <p:nvSpPr>
          <p:cNvPr id="7" name="Rectangle 6">
            <a:extLst>
              <a:ext uri="{FF2B5EF4-FFF2-40B4-BE49-F238E27FC236}">
                <a16:creationId xmlns:a16="http://schemas.microsoft.com/office/drawing/2014/main" id="{39FB7183-138D-1DB2-0A1F-7501715A00D6}"/>
              </a:ext>
            </a:extLst>
          </p:cNvPr>
          <p:cNvSpPr/>
          <p:nvPr/>
        </p:nvSpPr>
        <p:spPr>
          <a:xfrm>
            <a:off x="1084553" y="2452687"/>
            <a:ext cx="9715500" cy="176214"/>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dirty="0"/>
          </a:p>
        </p:txBody>
      </p:sp>
    </p:spTree>
    <p:extLst>
      <p:ext uri="{BB962C8B-B14F-4D97-AF65-F5344CB8AC3E}">
        <p14:creationId xmlns:p14="http://schemas.microsoft.com/office/powerpoint/2010/main" val="850066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pic>
        <p:nvPicPr>
          <p:cNvPr id="6" name="Picture 5" descr="A screenshot of a computer&#10;&#10;Description automatically generated with medium confidence">
            <a:extLst>
              <a:ext uri="{FF2B5EF4-FFF2-40B4-BE49-F238E27FC236}">
                <a16:creationId xmlns:a16="http://schemas.microsoft.com/office/drawing/2014/main" id="{E65C592F-D56F-7479-2D16-C350A353B193}"/>
              </a:ext>
            </a:extLst>
          </p:cNvPr>
          <p:cNvPicPr>
            <a:picLocks noChangeAspect="1"/>
          </p:cNvPicPr>
          <p:nvPr/>
        </p:nvPicPr>
        <p:blipFill rotWithShape="1">
          <a:blip r:embed="rId3"/>
          <a:srcRect l="5466" t="12375" r="4661" b="12366"/>
          <a:stretch/>
        </p:blipFill>
        <p:spPr>
          <a:xfrm>
            <a:off x="838200" y="1862138"/>
            <a:ext cx="10269247" cy="3711575"/>
          </a:xfrm>
          <a:prstGeom prst="rect">
            <a:avLst/>
          </a:prstGeom>
        </p:spPr>
      </p:pic>
      <p:sp>
        <p:nvSpPr>
          <p:cNvPr id="7" name="Rectangle 6">
            <a:extLst>
              <a:ext uri="{FF2B5EF4-FFF2-40B4-BE49-F238E27FC236}">
                <a16:creationId xmlns:a16="http://schemas.microsoft.com/office/drawing/2014/main" id="{39FB7183-138D-1DB2-0A1F-7501715A00D6}"/>
              </a:ext>
            </a:extLst>
          </p:cNvPr>
          <p:cNvSpPr/>
          <p:nvPr/>
        </p:nvSpPr>
        <p:spPr>
          <a:xfrm>
            <a:off x="1084553" y="2609849"/>
            <a:ext cx="9715500" cy="176214"/>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dirty="0"/>
          </a:p>
        </p:txBody>
      </p:sp>
    </p:spTree>
    <p:extLst>
      <p:ext uri="{BB962C8B-B14F-4D97-AF65-F5344CB8AC3E}">
        <p14:creationId xmlns:p14="http://schemas.microsoft.com/office/powerpoint/2010/main" val="357177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Types of cross-validation</a:t>
            </a:r>
          </a:p>
        </p:txBody>
      </p:sp>
      <p:pic>
        <p:nvPicPr>
          <p:cNvPr id="6" name="Picture 5" descr="A screenshot of a computer&#10;&#10;Description automatically generated with medium confidence">
            <a:extLst>
              <a:ext uri="{FF2B5EF4-FFF2-40B4-BE49-F238E27FC236}">
                <a16:creationId xmlns:a16="http://schemas.microsoft.com/office/drawing/2014/main" id="{E65C592F-D56F-7479-2D16-C350A353B193}"/>
              </a:ext>
            </a:extLst>
          </p:cNvPr>
          <p:cNvPicPr>
            <a:picLocks noChangeAspect="1"/>
          </p:cNvPicPr>
          <p:nvPr/>
        </p:nvPicPr>
        <p:blipFill rotWithShape="1">
          <a:blip r:embed="rId3"/>
          <a:srcRect l="5466" t="12375" r="4661" b="12366"/>
          <a:stretch/>
        </p:blipFill>
        <p:spPr>
          <a:xfrm>
            <a:off x="838200" y="1862138"/>
            <a:ext cx="10269247" cy="3711575"/>
          </a:xfrm>
          <a:prstGeom prst="rect">
            <a:avLst/>
          </a:prstGeom>
        </p:spPr>
      </p:pic>
      <p:sp>
        <p:nvSpPr>
          <p:cNvPr id="7" name="Rectangle 6">
            <a:extLst>
              <a:ext uri="{FF2B5EF4-FFF2-40B4-BE49-F238E27FC236}">
                <a16:creationId xmlns:a16="http://schemas.microsoft.com/office/drawing/2014/main" id="{39FB7183-138D-1DB2-0A1F-7501715A00D6}"/>
              </a:ext>
            </a:extLst>
          </p:cNvPr>
          <p:cNvSpPr/>
          <p:nvPr/>
        </p:nvSpPr>
        <p:spPr>
          <a:xfrm>
            <a:off x="1084553" y="2795587"/>
            <a:ext cx="9715500" cy="176214"/>
          </a:xfrm>
          <a:prstGeom prst="rect">
            <a:avLst/>
          </a:prstGeom>
          <a:solidFill>
            <a:srgbClr val="00B05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dirty="0"/>
          </a:p>
        </p:txBody>
      </p:sp>
    </p:spTree>
    <p:extLst>
      <p:ext uri="{BB962C8B-B14F-4D97-AF65-F5344CB8AC3E}">
        <p14:creationId xmlns:p14="http://schemas.microsoft.com/office/powerpoint/2010/main" val="599688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Benefits of cross-validation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dirty="0">
                <a:solidFill>
                  <a:schemeClr val="bg1"/>
                </a:solidFill>
                <a:effectLst/>
              </a:rPr>
              <a:t>Cross-validation helps to reduce the risk of overfitting and provides a more reliable estimate of the model's performance on new, unseen data.</a:t>
            </a:r>
            <a:endParaRPr lang="en-GB" dirty="0">
              <a:solidFill>
                <a:schemeClr val="bg1"/>
              </a:solidFill>
            </a:endParaRPr>
          </a:p>
          <a:p>
            <a:r>
              <a:rPr lang="en-GB" dirty="0">
                <a:solidFill>
                  <a:schemeClr val="bg1"/>
                </a:solidFill>
                <a:effectLst/>
              </a:rPr>
              <a:t>It utilizes the entire dataset for both training and evaluation, ensuring that the model is exposed to a variety of instances and reducing the likelihood of introducing biases due to data splitting.</a:t>
            </a:r>
            <a:endParaRPr lang="en-GB" dirty="0">
              <a:solidFill>
                <a:schemeClr val="bg1"/>
              </a:solidFill>
            </a:endParaRPr>
          </a:p>
          <a:p>
            <a:r>
              <a:rPr lang="en-GB" dirty="0">
                <a:solidFill>
                  <a:schemeClr val="bg1"/>
                </a:solidFill>
                <a:effectLst/>
              </a:rPr>
              <a:t>Cross-validation allows for a more comprehensive understanding of the model's performance, as it provides information on the variability and stability of the model's predictions across different subsets of the data.</a:t>
            </a:r>
          </a:p>
        </p:txBody>
      </p:sp>
    </p:spTree>
    <p:extLst>
      <p:ext uri="{BB962C8B-B14F-4D97-AF65-F5344CB8AC3E}">
        <p14:creationId xmlns:p14="http://schemas.microsoft.com/office/powerpoint/2010/main" val="2522082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normAutofit/>
          </a:bodyPr>
          <a:lstStyle/>
          <a:p>
            <a:pPr algn="l"/>
            <a:r>
              <a:rPr lang="en-GB" sz="3200" b="1" dirty="0">
                <a:solidFill>
                  <a:schemeClr val="bg1"/>
                </a:solidFill>
                <a:effectLst/>
              </a:rPr>
              <a:t>Performance metrics for classification models</a:t>
            </a:r>
          </a:p>
        </p:txBody>
      </p:sp>
    </p:spTree>
    <p:extLst>
      <p:ext uri="{BB962C8B-B14F-4D97-AF65-F5344CB8AC3E}">
        <p14:creationId xmlns:p14="http://schemas.microsoft.com/office/powerpoint/2010/main" val="1709996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Confusion matrix</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a:xfrm>
            <a:off x="838200" y="1865312"/>
            <a:ext cx="5405437" cy="4351338"/>
          </a:xfrm>
        </p:spPr>
        <p:txBody>
          <a:bodyPr>
            <a:normAutofit/>
          </a:bodyPr>
          <a:lstStyle/>
          <a:p>
            <a:r>
              <a:rPr lang="en-GB" sz="2400" dirty="0">
                <a:solidFill>
                  <a:schemeClr val="bg1"/>
                </a:solidFill>
                <a:effectLst/>
              </a:rPr>
              <a:t>A confusion matrix is a table that presents the number of true positive (TP), true negative (TN), false positive (FP), and false negative (FN) predictions made by a classification model.</a:t>
            </a:r>
          </a:p>
          <a:p>
            <a:r>
              <a:rPr lang="en-GB" sz="2400" dirty="0">
                <a:solidFill>
                  <a:schemeClr val="bg1"/>
                </a:solidFill>
              </a:rPr>
              <a:t>C</a:t>
            </a:r>
            <a:r>
              <a:rPr lang="en-GB" sz="2400" dirty="0">
                <a:solidFill>
                  <a:schemeClr val="bg1"/>
                </a:solidFill>
                <a:effectLst/>
              </a:rPr>
              <a:t>ompares predicted labels vs. actual labels</a:t>
            </a:r>
          </a:p>
          <a:p>
            <a:r>
              <a:rPr lang="en-GB" sz="2400" dirty="0">
                <a:solidFill>
                  <a:schemeClr val="bg1"/>
                </a:solidFill>
                <a:effectLst/>
              </a:rPr>
              <a:t>It is a useful tool for visualizing and understanding the model's performance</a:t>
            </a:r>
          </a:p>
        </p:txBody>
      </p:sp>
      <p:pic>
        <p:nvPicPr>
          <p:cNvPr id="5" name="Picture 4" descr="A picture containing text, screenshot, font, number&#10;&#10;Description automatically generated">
            <a:extLst>
              <a:ext uri="{FF2B5EF4-FFF2-40B4-BE49-F238E27FC236}">
                <a16:creationId xmlns:a16="http://schemas.microsoft.com/office/drawing/2014/main" id="{593EB939-FB03-556C-9F13-8804F44B4E6C}"/>
              </a:ext>
            </a:extLst>
          </p:cNvPr>
          <p:cNvPicPr>
            <a:picLocks noChangeAspect="1"/>
          </p:cNvPicPr>
          <p:nvPr/>
        </p:nvPicPr>
        <p:blipFill>
          <a:blip r:embed="rId3"/>
          <a:stretch>
            <a:fillRect/>
          </a:stretch>
        </p:blipFill>
        <p:spPr>
          <a:xfrm>
            <a:off x="6543675" y="1825625"/>
            <a:ext cx="5405437" cy="3956153"/>
          </a:xfrm>
          <a:prstGeom prst="rect">
            <a:avLst/>
          </a:prstGeom>
        </p:spPr>
      </p:pic>
    </p:spTree>
    <p:extLst>
      <p:ext uri="{BB962C8B-B14F-4D97-AF65-F5344CB8AC3E}">
        <p14:creationId xmlns:p14="http://schemas.microsoft.com/office/powerpoint/2010/main" val="849071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3753-A2DD-296E-8DB0-0D9D6BD6FE46}"/>
              </a:ext>
            </a:extLst>
          </p:cNvPr>
          <p:cNvSpPr>
            <a:spLocks noGrp="1"/>
          </p:cNvSpPr>
          <p:nvPr>
            <p:ph type="title"/>
          </p:nvPr>
        </p:nvSpPr>
        <p:spPr/>
        <p:txBody>
          <a:bodyPr/>
          <a:lstStyle/>
          <a:p>
            <a:r>
              <a:rPr lang="en-GB" dirty="0">
                <a:solidFill>
                  <a:schemeClr val="bg1"/>
                </a:solidFill>
                <a:effectLst/>
              </a:rPr>
              <a:t>Confusion matrix</a:t>
            </a:r>
            <a:endParaRPr lang="en-LV" dirty="0"/>
          </a:p>
        </p:txBody>
      </p:sp>
      <p:pic>
        <p:nvPicPr>
          <p:cNvPr id="9" name="Content Placeholder 8" descr="A screenshot of a graph&#10;&#10;Description automatically generated with low confidence">
            <a:extLst>
              <a:ext uri="{FF2B5EF4-FFF2-40B4-BE49-F238E27FC236}">
                <a16:creationId xmlns:a16="http://schemas.microsoft.com/office/drawing/2014/main" id="{C1F1EEEF-C1FC-33D5-B770-0E560824337B}"/>
              </a:ext>
            </a:extLst>
          </p:cNvPr>
          <p:cNvPicPr>
            <a:picLocks noGrp="1" noChangeAspect="1"/>
          </p:cNvPicPr>
          <p:nvPr>
            <p:ph idx="1"/>
          </p:nvPr>
        </p:nvPicPr>
        <p:blipFill>
          <a:blip r:embed="rId3"/>
          <a:stretch>
            <a:fillRect/>
          </a:stretch>
        </p:blipFill>
        <p:spPr>
          <a:xfrm>
            <a:off x="5567361" y="1023843"/>
            <a:ext cx="6119813" cy="5641309"/>
          </a:xfrm>
        </p:spPr>
      </p:pic>
      <p:sp>
        <p:nvSpPr>
          <p:cNvPr id="11" name="TextBox 10">
            <a:extLst>
              <a:ext uri="{FF2B5EF4-FFF2-40B4-BE49-F238E27FC236}">
                <a16:creationId xmlns:a16="http://schemas.microsoft.com/office/drawing/2014/main" id="{1BA41547-BF0E-7C7D-00E8-5D0E4FE817F5}"/>
              </a:ext>
            </a:extLst>
          </p:cNvPr>
          <p:cNvSpPr txBox="1"/>
          <p:nvPr/>
        </p:nvSpPr>
        <p:spPr>
          <a:xfrm>
            <a:off x="838200" y="1951672"/>
            <a:ext cx="4291013" cy="3785652"/>
          </a:xfrm>
          <a:prstGeom prst="rect">
            <a:avLst/>
          </a:prstGeom>
          <a:noFill/>
        </p:spPr>
        <p:txBody>
          <a:bodyPr wrap="square">
            <a:spAutoFit/>
          </a:bodyPr>
          <a:lstStyle/>
          <a:p>
            <a:r>
              <a:rPr lang="en-GB" sz="2400" dirty="0">
                <a:solidFill>
                  <a:schemeClr val="bg1"/>
                </a:solidFill>
              </a:rPr>
              <a:t>Suppose there are 30 000 patients in the dataset, with 2574 patients actually having diabetes and 27426 not having diabetes. </a:t>
            </a:r>
          </a:p>
          <a:p>
            <a:r>
              <a:rPr lang="en-GB" sz="2400" dirty="0">
                <a:solidFill>
                  <a:schemeClr val="bg1"/>
                </a:solidFill>
              </a:rPr>
              <a:t>If the model predicts 1861 patients have diabetes, and 1635 of them are true positives, the confusion matrix can be visualized like this -&gt; </a:t>
            </a:r>
            <a:endParaRPr lang="en-LV" sz="2400" dirty="0">
              <a:solidFill>
                <a:schemeClr val="bg1"/>
              </a:solidFill>
            </a:endParaRPr>
          </a:p>
        </p:txBody>
      </p:sp>
      <p:sp>
        <p:nvSpPr>
          <p:cNvPr id="12" name="TextBox 11">
            <a:extLst>
              <a:ext uri="{FF2B5EF4-FFF2-40B4-BE49-F238E27FC236}">
                <a16:creationId xmlns:a16="http://schemas.microsoft.com/office/drawing/2014/main" id="{702969FF-A7E1-0E28-A08C-EF55EF2683E7}"/>
              </a:ext>
            </a:extLst>
          </p:cNvPr>
          <p:cNvSpPr txBox="1"/>
          <p:nvPr/>
        </p:nvSpPr>
        <p:spPr>
          <a:xfrm>
            <a:off x="7372350" y="3658759"/>
            <a:ext cx="1514475" cy="371475"/>
          </a:xfrm>
          <a:prstGeom prst="rect">
            <a:avLst/>
          </a:prstGeom>
          <a:noFill/>
        </p:spPr>
        <p:txBody>
          <a:bodyPr wrap="square" rtlCol="0">
            <a:spAutoFit/>
          </a:bodyPr>
          <a:lstStyle/>
          <a:p>
            <a:pPr algn="ctr"/>
            <a:r>
              <a:rPr lang="en-LV" b="1" dirty="0"/>
              <a:t>True Positive</a:t>
            </a:r>
          </a:p>
        </p:txBody>
      </p:sp>
      <p:sp>
        <p:nvSpPr>
          <p:cNvPr id="13" name="TextBox 12">
            <a:extLst>
              <a:ext uri="{FF2B5EF4-FFF2-40B4-BE49-F238E27FC236}">
                <a16:creationId xmlns:a16="http://schemas.microsoft.com/office/drawing/2014/main" id="{E42A58A2-50DE-8033-E4F9-BD2F8B72DD90}"/>
              </a:ext>
            </a:extLst>
          </p:cNvPr>
          <p:cNvSpPr txBox="1"/>
          <p:nvPr/>
        </p:nvSpPr>
        <p:spPr>
          <a:xfrm>
            <a:off x="9424987" y="3658759"/>
            <a:ext cx="1514475" cy="371475"/>
          </a:xfrm>
          <a:prstGeom prst="rect">
            <a:avLst/>
          </a:prstGeom>
          <a:noFill/>
        </p:spPr>
        <p:txBody>
          <a:bodyPr wrap="square" rtlCol="0">
            <a:spAutoFit/>
          </a:bodyPr>
          <a:lstStyle/>
          <a:p>
            <a:pPr algn="ctr"/>
            <a:r>
              <a:rPr lang="en-LV" b="1" dirty="0"/>
              <a:t>False Positive</a:t>
            </a:r>
          </a:p>
        </p:txBody>
      </p:sp>
      <p:sp>
        <p:nvSpPr>
          <p:cNvPr id="14" name="TextBox 13">
            <a:extLst>
              <a:ext uri="{FF2B5EF4-FFF2-40B4-BE49-F238E27FC236}">
                <a16:creationId xmlns:a16="http://schemas.microsoft.com/office/drawing/2014/main" id="{1EA5E28B-BD08-D667-8932-428D18F61314}"/>
              </a:ext>
            </a:extLst>
          </p:cNvPr>
          <p:cNvSpPr txBox="1"/>
          <p:nvPr/>
        </p:nvSpPr>
        <p:spPr>
          <a:xfrm>
            <a:off x="7258050" y="5467539"/>
            <a:ext cx="1743074" cy="369332"/>
          </a:xfrm>
          <a:prstGeom prst="rect">
            <a:avLst/>
          </a:prstGeom>
          <a:noFill/>
        </p:spPr>
        <p:txBody>
          <a:bodyPr wrap="square" rtlCol="0">
            <a:spAutoFit/>
          </a:bodyPr>
          <a:lstStyle/>
          <a:p>
            <a:pPr algn="ctr"/>
            <a:r>
              <a:rPr lang="en-LV" b="1" dirty="0"/>
              <a:t>False Negative</a:t>
            </a:r>
          </a:p>
        </p:txBody>
      </p:sp>
      <p:sp>
        <p:nvSpPr>
          <p:cNvPr id="15" name="TextBox 14">
            <a:extLst>
              <a:ext uri="{FF2B5EF4-FFF2-40B4-BE49-F238E27FC236}">
                <a16:creationId xmlns:a16="http://schemas.microsoft.com/office/drawing/2014/main" id="{E8D59F6E-AFFC-EC70-2283-21B4DD1585E7}"/>
              </a:ext>
            </a:extLst>
          </p:cNvPr>
          <p:cNvSpPr txBox="1"/>
          <p:nvPr/>
        </p:nvSpPr>
        <p:spPr>
          <a:xfrm>
            <a:off x="9424986" y="5462682"/>
            <a:ext cx="1514475" cy="371475"/>
          </a:xfrm>
          <a:prstGeom prst="rect">
            <a:avLst/>
          </a:prstGeom>
          <a:noFill/>
        </p:spPr>
        <p:txBody>
          <a:bodyPr wrap="square" rtlCol="0">
            <a:spAutoFit/>
          </a:bodyPr>
          <a:lstStyle/>
          <a:p>
            <a:pPr algn="ctr"/>
            <a:r>
              <a:rPr lang="en-LV" b="1" dirty="0">
                <a:solidFill>
                  <a:schemeClr val="bg1"/>
                </a:solidFill>
              </a:rPr>
              <a:t>True Negative</a:t>
            </a:r>
          </a:p>
        </p:txBody>
      </p:sp>
    </p:spTree>
    <p:extLst>
      <p:ext uri="{BB962C8B-B14F-4D97-AF65-F5344CB8AC3E}">
        <p14:creationId xmlns:p14="http://schemas.microsoft.com/office/powerpoint/2010/main" val="3855755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3 main types of Machine Learning</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lgn="l">
              <a:buNone/>
            </a:pPr>
            <a:r>
              <a:rPr lang="en-GB" b="1" dirty="0">
                <a:solidFill>
                  <a:schemeClr val="bg1"/>
                </a:solidFill>
                <a:effectLst/>
              </a:rPr>
              <a:t>Supervised Learning </a:t>
            </a:r>
            <a:r>
              <a:rPr lang="en-GB" dirty="0">
                <a:solidFill>
                  <a:schemeClr val="bg1"/>
                </a:solidFill>
                <a:effectLst/>
              </a:rPr>
              <a:t>-  algorithms are trained on a </a:t>
            </a:r>
            <a:r>
              <a:rPr lang="en-GB" dirty="0" err="1">
                <a:solidFill>
                  <a:schemeClr val="bg1"/>
                </a:solidFill>
                <a:effectLst/>
              </a:rPr>
              <a:t>labeled</a:t>
            </a:r>
            <a:r>
              <a:rPr lang="en-GB" dirty="0">
                <a:solidFill>
                  <a:schemeClr val="bg1"/>
                </a:solidFill>
                <a:effectLst/>
              </a:rPr>
              <a:t> dataset, which consists of input-output pairs.</a:t>
            </a:r>
          </a:p>
          <a:p>
            <a:pPr marL="0" indent="0">
              <a:buNone/>
            </a:pPr>
            <a:r>
              <a:rPr lang="en-GB" b="1" dirty="0">
                <a:solidFill>
                  <a:schemeClr val="bg1"/>
                </a:solidFill>
                <a:effectLst/>
              </a:rPr>
              <a:t>Unsupervised Learning </a:t>
            </a:r>
            <a:r>
              <a:rPr lang="en-GB" dirty="0">
                <a:solidFill>
                  <a:schemeClr val="bg1"/>
                </a:solidFill>
                <a:effectLst/>
              </a:rPr>
              <a:t>- algorithms work with </a:t>
            </a:r>
            <a:r>
              <a:rPr lang="en-GB" dirty="0" err="1">
                <a:solidFill>
                  <a:schemeClr val="bg1"/>
                </a:solidFill>
                <a:effectLst/>
              </a:rPr>
              <a:t>unlabeled</a:t>
            </a:r>
            <a:r>
              <a:rPr lang="en-GB" dirty="0">
                <a:solidFill>
                  <a:schemeClr val="bg1"/>
                </a:solidFill>
                <a:effectLst/>
              </a:rPr>
              <a:t> data, where the true output is unknown.</a:t>
            </a:r>
          </a:p>
          <a:p>
            <a:pPr marL="0" indent="0">
              <a:buNone/>
            </a:pPr>
            <a:r>
              <a:rPr lang="en-GB" b="1" dirty="0">
                <a:solidFill>
                  <a:schemeClr val="bg1"/>
                </a:solidFill>
                <a:effectLst/>
              </a:rPr>
              <a:t>Reinforcement Learning </a:t>
            </a:r>
            <a:r>
              <a:rPr lang="en-GB" dirty="0">
                <a:solidFill>
                  <a:schemeClr val="bg1"/>
                </a:solidFill>
                <a:effectLst/>
              </a:rPr>
              <a:t>- an agent learns to make decisions by interacting with its environment</a:t>
            </a:r>
          </a:p>
          <a:p>
            <a:pPr marL="0" indent="0">
              <a:buNone/>
            </a:pPr>
            <a:endParaRPr lang="en-GB" dirty="0">
              <a:solidFill>
                <a:schemeClr val="bg1"/>
              </a:solidFill>
              <a:effectLst/>
            </a:endParaRPr>
          </a:p>
          <a:p>
            <a:pPr marL="0" indent="0" algn="l">
              <a:buNone/>
            </a:pPr>
            <a:endParaRPr lang="en-GB" dirty="0">
              <a:solidFill>
                <a:schemeClr val="bg1"/>
              </a:solidFill>
              <a:effectLst/>
            </a:endParaRPr>
          </a:p>
          <a:p>
            <a:pPr marL="0" indent="0">
              <a:buNone/>
            </a:pPr>
            <a:endParaRPr lang="en-LV" dirty="0">
              <a:solidFill>
                <a:schemeClr val="bg1"/>
              </a:solidFill>
            </a:endParaRPr>
          </a:p>
        </p:txBody>
      </p:sp>
    </p:spTree>
    <p:extLst>
      <p:ext uri="{BB962C8B-B14F-4D97-AF65-F5344CB8AC3E}">
        <p14:creationId xmlns:p14="http://schemas.microsoft.com/office/powerpoint/2010/main" val="2130703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Accuracy, precision, recall, and F1-score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fontScale="92500" lnSpcReduction="20000"/>
          </a:bodyPr>
          <a:lstStyle/>
          <a:p>
            <a:pPr marL="0" indent="0">
              <a:buNone/>
            </a:pPr>
            <a:r>
              <a:rPr lang="en-GB" b="1" dirty="0">
                <a:solidFill>
                  <a:schemeClr val="bg1"/>
                </a:solidFill>
                <a:effectLst/>
              </a:rPr>
              <a:t>Accuracy: </a:t>
            </a:r>
            <a:r>
              <a:rPr lang="en-GB" u="sng" dirty="0">
                <a:solidFill>
                  <a:schemeClr val="bg1"/>
                </a:solidFill>
                <a:effectLst/>
              </a:rPr>
              <a:t>The proportion of correct predictions </a:t>
            </a:r>
            <a:r>
              <a:rPr lang="en-GB" dirty="0">
                <a:solidFill>
                  <a:schemeClr val="bg1"/>
                </a:solidFill>
                <a:effectLst/>
              </a:rPr>
              <a:t>(both true positives and true negatives) out of the total number of predictions made. It is a commonly used metric but can be misleading in cases of imbalanced class distributions.</a:t>
            </a:r>
            <a:endParaRPr lang="en-GB" dirty="0">
              <a:solidFill>
                <a:schemeClr val="bg1"/>
              </a:solidFill>
            </a:endParaRPr>
          </a:p>
          <a:p>
            <a:pPr marL="0" indent="0">
              <a:buNone/>
            </a:pPr>
            <a:r>
              <a:rPr lang="en-GB" b="1" dirty="0">
                <a:solidFill>
                  <a:schemeClr val="bg1"/>
                </a:solidFill>
                <a:effectLst/>
              </a:rPr>
              <a:t>Precision: </a:t>
            </a:r>
            <a:r>
              <a:rPr lang="en-GB" u="sng" dirty="0">
                <a:solidFill>
                  <a:schemeClr val="bg1"/>
                </a:solidFill>
                <a:effectLst/>
              </a:rPr>
              <a:t>The proportion of true positive predictions out of the total number of positive predictions made</a:t>
            </a:r>
            <a:r>
              <a:rPr lang="en-GB" b="1" dirty="0">
                <a:solidFill>
                  <a:schemeClr val="bg1"/>
                </a:solidFill>
                <a:effectLst/>
              </a:rPr>
              <a:t>. </a:t>
            </a:r>
            <a:r>
              <a:rPr lang="en-GB" dirty="0">
                <a:solidFill>
                  <a:schemeClr val="bg1"/>
                </a:solidFill>
                <a:effectLst/>
              </a:rPr>
              <a:t>It measures the model's ability to correctly identify positive instances and avoid false positives.</a:t>
            </a:r>
          </a:p>
          <a:p>
            <a:pPr marL="0" indent="0">
              <a:buNone/>
            </a:pPr>
            <a:r>
              <a:rPr lang="en-GB" b="1" u="sng" dirty="0">
                <a:solidFill>
                  <a:schemeClr val="bg1"/>
                </a:solidFill>
                <a:effectLst/>
              </a:rPr>
              <a:t>Recall</a:t>
            </a:r>
            <a:r>
              <a:rPr lang="en-GB" u="sng" dirty="0">
                <a:solidFill>
                  <a:schemeClr val="bg1"/>
                </a:solidFill>
                <a:effectLst/>
              </a:rPr>
              <a:t>: The proportion of true positive predictions out of the total number of actual positive instances.</a:t>
            </a:r>
            <a:r>
              <a:rPr lang="en-GB" b="1" dirty="0">
                <a:solidFill>
                  <a:schemeClr val="bg1"/>
                </a:solidFill>
                <a:effectLst/>
              </a:rPr>
              <a:t> </a:t>
            </a:r>
            <a:r>
              <a:rPr lang="en-GB" dirty="0">
                <a:solidFill>
                  <a:schemeClr val="bg1"/>
                </a:solidFill>
                <a:effectLst/>
              </a:rPr>
              <a:t>It measures the model's ability to identify all the positive instances.</a:t>
            </a:r>
            <a:endParaRPr lang="en-GB" dirty="0">
              <a:solidFill>
                <a:schemeClr val="bg1"/>
              </a:solidFill>
            </a:endParaRPr>
          </a:p>
          <a:p>
            <a:pPr marL="0" indent="0">
              <a:buNone/>
            </a:pPr>
            <a:r>
              <a:rPr lang="en-GB" b="1" dirty="0">
                <a:solidFill>
                  <a:schemeClr val="bg1"/>
                </a:solidFill>
                <a:effectLst/>
              </a:rPr>
              <a:t>F1-score: </a:t>
            </a:r>
            <a:r>
              <a:rPr lang="en-GB" u="sng" dirty="0">
                <a:solidFill>
                  <a:schemeClr val="bg1"/>
                </a:solidFill>
                <a:effectLst/>
              </a:rPr>
              <a:t>The harmonic mean of precision and recall, providing a balanced measure of both metrics.</a:t>
            </a:r>
            <a:r>
              <a:rPr lang="en-GB" dirty="0">
                <a:solidFill>
                  <a:schemeClr val="bg1"/>
                </a:solidFill>
                <a:effectLst/>
              </a:rPr>
              <a:t> It is particularly useful when dealing with imbalanced datasets, as it takes both false positives and false negatives into account.</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2899985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Formulas for the performance metrics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1. Accuracy = (True Positives + True Negatives) / (True Positives + False Positives + False Negatives + True Negatives)</a:t>
            </a:r>
          </a:p>
          <a:p>
            <a:pPr marL="0" indent="0">
              <a:buNone/>
            </a:pPr>
            <a:endParaRPr lang="en-GB" b="1" dirty="0">
              <a:solidFill>
                <a:schemeClr val="bg1"/>
              </a:solidFill>
              <a:effectLst/>
            </a:endParaRPr>
          </a:p>
          <a:p>
            <a:pPr marL="0" indent="0">
              <a:buNone/>
            </a:pPr>
            <a:r>
              <a:rPr lang="en-GB" b="1" dirty="0">
                <a:solidFill>
                  <a:schemeClr val="bg1"/>
                </a:solidFill>
                <a:effectLst/>
              </a:rPr>
              <a:t>2. Precision = True Positives / (True Positives + False Positives)</a:t>
            </a:r>
          </a:p>
          <a:p>
            <a:pPr marL="0" indent="0">
              <a:buNone/>
            </a:pPr>
            <a:endParaRPr lang="en-GB" b="1" dirty="0">
              <a:solidFill>
                <a:schemeClr val="bg1"/>
              </a:solidFill>
              <a:effectLst/>
            </a:endParaRPr>
          </a:p>
          <a:p>
            <a:pPr marL="0" indent="0">
              <a:buNone/>
            </a:pPr>
            <a:r>
              <a:rPr lang="en-GB" b="1" dirty="0">
                <a:solidFill>
                  <a:schemeClr val="bg1"/>
                </a:solidFill>
                <a:effectLst/>
              </a:rPr>
              <a:t>3. Recall = True Positives / (True Positives + False Negatives)</a:t>
            </a:r>
          </a:p>
          <a:p>
            <a:pPr marL="0" indent="0">
              <a:buNone/>
            </a:pPr>
            <a:endParaRPr lang="en-GB" b="1" dirty="0">
              <a:solidFill>
                <a:schemeClr val="bg1"/>
              </a:solidFill>
              <a:effectLst/>
            </a:endParaRPr>
          </a:p>
          <a:p>
            <a:pPr marL="0" indent="0">
              <a:buNone/>
            </a:pPr>
            <a:r>
              <a:rPr lang="en-GB" b="1" dirty="0">
                <a:solidFill>
                  <a:schemeClr val="bg1"/>
                </a:solidFill>
                <a:effectLst/>
              </a:rPr>
              <a:t>4. F1-score = 2 * (Precision * Recall) / (Precision + Recall)</a:t>
            </a:r>
            <a:endParaRPr lang="en-GB" dirty="0">
              <a:solidFill>
                <a:schemeClr val="bg1"/>
              </a:solidFill>
              <a:effectLst/>
            </a:endParaRPr>
          </a:p>
        </p:txBody>
      </p:sp>
    </p:spTree>
    <p:extLst>
      <p:ext uri="{BB962C8B-B14F-4D97-AF65-F5344CB8AC3E}">
        <p14:creationId xmlns:p14="http://schemas.microsoft.com/office/powerpoint/2010/main" val="1221076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Formulas for the performance metrics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fontScale="92500"/>
          </a:bodyPr>
          <a:lstStyle/>
          <a:p>
            <a:pPr marL="0" indent="0">
              <a:buNone/>
            </a:pPr>
            <a:r>
              <a:rPr lang="en-GB" sz="2400" b="1" dirty="0">
                <a:solidFill>
                  <a:schemeClr val="bg1"/>
                </a:solidFill>
                <a:effectLst/>
              </a:rPr>
              <a:t>1. Accuracy:</a:t>
            </a:r>
          </a:p>
          <a:p>
            <a:pPr marL="0" indent="0">
              <a:buNone/>
            </a:pPr>
            <a:r>
              <a:rPr lang="en-GB" sz="2400" dirty="0">
                <a:solidFill>
                  <a:schemeClr val="bg1"/>
                </a:solidFill>
                <a:effectLst/>
              </a:rPr>
              <a:t>   Formula: Accuracy = (True Positives + True Negatives) / (True Positives + False Positives + False Negatives + True Negatives)</a:t>
            </a:r>
          </a:p>
          <a:p>
            <a:pPr marL="0" indent="0">
              <a:buNone/>
            </a:pPr>
            <a:r>
              <a:rPr lang="en-GB" sz="2400" dirty="0">
                <a:solidFill>
                  <a:schemeClr val="bg1"/>
                </a:solidFill>
                <a:effectLst/>
              </a:rPr>
              <a:t>   Guideline: An accuracy above 90% is generally considered good. However, in imbalanced datasets, accuracy can be misleading, so it is essential to evaluate other metrics as well.</a:t>
            </a:r>
          </a:p>
          <a:p>
            <a:pPr marL="0" indent="0">
              <a:buNone/>
            </a:pPr>
            <a:endParaRPr lang="en-GB" sz="2400" dirty="0">
              <a:solidFill>
                <a:schemeClr val="bg1"/>
              </a:solidFill>
              <a:effectLst/>
            </a:endParaRPr>
          </a:p>
          <a:p>
            <a:pPr marL="0" indent="0">
              <a:buNone/>
            </a:pPr>
            <a:r>
              <a:rPr lang="en-GB" sz="2400" b="1" dirty="0">
                <a:solidFill>
                  <a:schemeClr val="bg1"/>
                </a:solidFill>
                <a:effectLst/>
              </a:rPr>
              <a:t>2. Precision:</a:t>
            </a:r>
          </a:p>
          <a:p>
            <a:pPr marL="0" indent="0">
              <a:buNone/>
            </a:pPr>
            <a:r>
              <a:rPr lang="en-GB" sz="2400" dirty="0">
                <a:solidFill>
                  <a:schemeClr val="bg1"/>
                </a:solidFill>
                <a:effectLst/>
              </a:rPr>
              <a:t>   Formula: Precision = True Positives / (True Positives + False Positives)</a:t>
            </a:r>
          </a:p>
          <a:p>
            <a:pPr marL="0" indent="0">
              <a:buNone/>
            </a:pPr>
            <a:r>
              <a:rPr lang="en-GB" sz="2400" dirty="0">
                <a:solidFill>
                  <a:schemeClr val="bg1"/>
                </a:solidFill>
                <a:effectLst/>
              </a:rPr>
              <a:t>   Guideline: A precision above 80% is considered good, but it depends on the specific problem and dataset. A high precision is essential when the cost of false positives is considerable.</a:t>
            </a:r>
          </a:p>
          <a:p>
            <a:pPr marL="0" indent="0">
              <a:buNone/>
            </a:pPr>
            <a:endParaRPr lang="en-GB" sz="2400" dirty="0">
              <a:solidFill>
                <a:schemeClr val="bg1"/>
              </a:solidFill>
              <a:effectLst/>
            </a:endParaRPr>
          </a:p>
        </p:txBody>
      </p:sp>
    </p:spTree>
    <p:extLst>
      <p:ext uri="{BB962C8B-B14F-4D97-AF65-F5344CB8AC3E}">
        <p14:creationId xmlns:p14="http://schemas.microsoft.com/office/powerpoint/2010/main" val="316692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Formulas for the performance metrics</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lnSpcReduction="10000"/>
          </a:bodyPr>
          <a:lstStyle/>
          <a:p>
            <a:pPr marL="0" indent="0">
              <a:buNone/>
            </a:pPr>
            <a:r>
              <a:rPr lang="en-GB" sz="2400" b="1" dirty="0">
                <a:solidFill>
                  <a:schemeClr val="bg1"/>
                </a:solidFill>
                <a:effectLst/>
              </a:rPr>
              <a:t>3. Recall:</a:t>
            </a:r>
          </a:p>
          <a:p>
            <a:pPr marL="0" indent="0">
              <a:buNone/>
            </a:pPr>
            <a:r>
              <a:rPr lang="en-GB" sz="2400" dirty="0">
                <a:solidFill>
                  <a:schemeClr val="bg1"/>
                </a:solidFill>
                <a:effectLst/>
              </a:rPr>
              <a:t>   Formula: Recall = True Positives / (True Positives + False Negatives)</a:t>
            </a:r>
          </a:p>
          <a:p>
            <a:pPr marL="0" indent="0">
              <a:buNone/>
            </a:pPr>
            <a:r>
              <a:rPr lang="en-GB" sz="2400" dirty="0">
                <a:solidFill>
                  <a:schemeClr val="bg1"/>
                </a:solidFill>
                <a:effectLst/>
              </a:rPr>
              <a:t>   Guideline: A recall above 80% is considered good, but like precision, it depends on the specific problem and dataset. A high recall is crucial when identifying positive instances is more important than avoiding false positives.</a:t>
            </a:r>
          </a:p>
          <a:p>
            <a:pPr marL="0" indent="0">
              <a:buNone/>
            </a:pPr>
            <a:endParaRPr lang="en-GB" sz="2400" dirty="0">
              <a:solidFill>
                <a:schemeClr val="bg1"/>
              </a:solidFill>
              <a:effectLst/>
            </a:endParaRPr>
          </a:p>
          <a:p>
            <a:pPr marL="0" indent="0">
              <a:buNone/>
            </a:pPr>
            <a:r>
              <a:rPr lang="en-GB" sz="2400" b="1" dirty="0">
                <a:solidFill>
                  <a:schemeClr val="bg1"/>
                </a:solidFill>
                <a:effectLst/>
              </a:rPr>
              <a:t>4. F1-score:</a:t>
            </a:r>
          </a:p>
          <a:p>
            <a:pPr marL="0" indent="0">
              <a:buNone/>
            </a:pPr>
            <a:r>
              <a:rPr lang="en-GB" sz="2400" dirty="0">
                <a:solidFill>
                  <a:schemeClr val="bg1"/>
                </a:solidFill>
                <a:effectLst/>
              </a:rPr>
              <a:t>   Formula: F1-score = 2 * (Precision * Recall) / (Precision + Recall)</a:t>
            </a:r>
          </a:p>
          <a:p>
            <a:pPr marL="0" indent="0">
              <a:buNone/>
            </a:pPr>
            <a:r>
              <a:rPr lang="en-GB" sz="2400" dirty="0">
                <a:solidFill>
                  <a:schemeClr val="bg1"/>
                </a:solidFill>
                <a:effectLst/>
              </a:rPr>
              <a:t>   Guideline: An F1-score above 0.8 is considered good; however, it depends on the context of the problem and dataset. An F1-score above 0.9 is excellent, while an F1-score between 0.6 and 0.8 is moderate, and below 0.6 is considered poor.</a:t>
            </a:r>
          </a:p>
          <a:p>
            <a:pPr marL="0" indent="0">
              <a:buNone/>
            </a:pPr>
            <a:endParaRPr lang="en-GB" sz="2400" dirty="0">
              <a:solidFill>
                <a:schemeClr val="bg1"/>
              </a:solidFill>
              <a:effectLst/>
            </a:endParaRPr>
          </a:p>
        </p:txBody>
      </p:sp>
    </p:spTree>
    <p:extLst>
      <p:ext uri="{BB962C8B-B14F-4D97-AF65-F5344CB8AC3E}">
        <p14:creationId xmlns:p14="http://schemas.microsoft.com/office/powerpoint/2010/main" val="2173728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Summary of the webinar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dirty="0">
                <a:solidFill>
                  <a:schemeClr val="bg1"/>
                </a:solidFill>
                <a:effectLst/>
              </a:rPr>
              <a:t>Before you start to to train your ML model, do the data pre-processing</a:t>
            </a:r>
          </a:p>
          <a:p>
            <a:r>
              <a:rPr lang="en-GB" dirty="0">
                <a:solidFill>
                  <a:schemeClr val="bg1"/>
                </a:solidFill>
              </a:rPr>
              <a:t>Make sure your data has the most important features and they have similar scales</a:t>
            </a:r>
          </a:p>
          <a:p>
            <a:r>
              <a:rPr lang="en-GB" dirty="0">
                <a:solidFill>
                  <a:schemeClr val="bg1"/>
                </a:solidFill>
              </a:rPr>
              <a:t>Split the data in (at least) two parts – training data and test data (70:30)</a:t>
            </a:r>
          </a:p>
          <a:p>
            <a:r>
              <a:rPr lang="en-GB" dirty="0">
                <a:solidFill>
                  <a:schemeClr val="bg1"/>
                </a:solidFill>
              </a:rPr>
              <a:t>Make sure you try different ML algorithms</a:t>
            </a:r>
          </a:p>
          <a:p>
            <a:r>
              <a:rPr lang="en-GB" dirty="0">
                <a:solidFill>
                  <a:schemeClr val="bg1"/>
                </a:solidFill>
              </a:rPr>
              <a:t>Evaluate and pick the best model for your </a:t>
            </a:r>
            <a:r>
              <a:rPr lang="en-GB" dirty="0" err="1">
                <a:solidFill>
                  <a:schemeClr val="bg1"/>
                </a:solidFill>
              </a:rPr>
              <a:t>usecase</a:t>
            </a:r>
            <a:endParaRPr lang="en-GB" dirty="0">
              <a:solidFill>
                <a:schemeClr val="bg1"/>
              </a:solidFill>
            </a:endParaRPr>
          </a:p>
          <a:p>
            <a:endParaRPr lang="en-GB" dirty="0">
              <a:solidFill>
                <a:schemeClr val="bg1"/>
              </a:solidFill>
              <a:effectLst/>
            </a:endParaRPr>
          </a:p>
          <a:p>
            <a:endParaRPr lang="en-GB" u="sng" dirty="0">
              <a:solidFill>
                <a:schemeClr val="bg1"/>
              </a:solidFill>
              <a:effectLst/>
            </a:endParaRPr>
          </a:p>
        </p:txBody>
      </p:sp>
    </p:spTree>
    <p:extLst>
      <p:ext uri="{BB962C8B-B14F-4D97-AF65-F5344CB8AC3E}">
        <p14:creationId xmlns:p14="http://schemas.microsoft.com/office/powerpoint/2010/main" val="3786323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Supervised Learning</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r>
              <a:rPr lang="en-GB" dirty="0">
                <a:solidFill>
                  <a:schemeClr val="bg1"/>
                </a:solidFill>
                <a:effectLst/>
              </a:rPr>
              <a:t>Supervised learning is the most common type of Machine Learning</a:t>
            </a:r>
          </a:p>
          <a:p>
            <a:r>
              <a:rPr lang="en-GB" dirty="0">
                <a:solidFill>
                  <a:schemeClr val="bg1"/>
                </a:solidFill>
                <a:effectLst/>
              </a:rPr>
              <a:t>Algorithms learn from a </a:t>
            </a:r>
            <a:r>
              <a:rPr lang="en-GB" dirty="0" err="1">
                <a:solidFill>
                  <a:schemeClr val="bg1"/>
                </a:solidFill>
                <a:effectLst/>
              </a:rPr>
              <a:t>labeled</a:t>
            </a:r>
            <a:r>
              <a:rPr lang="en-GB" dirty="0">
                <a:solidFill>
                  <a:schemeClr val="bg1"/>
                </a:solidFill>
                <a:effectLst/>
              </a:rPr>
              <a:t> dataset containing input-output pairs.</a:t>
            </a:r>
          </a:p>
          <a:p>
            <a:r>
              <a:rPr lang="en-GB" dirty="0">
                <a:solidFill>
                  <a:schemeClr val="bg1"/>
                </a:solidFill>
                <a:effectLst/>
              </a:rPr>
              <a:t>The primary goal is to develop a model that can generalize from given examples and accurately predict the output for new, unseen data.</a:t>
            </a:r>
          </a:p>
          <a:p>
            <a:r>
              <a:rPr lang="en-GB" dirty="0">
                <a:solidFill>
                  <a:schemeClr val="bg1"/>
                </a:solidFill>
                <a:effectLst/>
              </a:rPr>
              <a:t>Supervised learning can be further divided into two main tasks: classification and regression.</a:t>
            </a:r>
          </a:p>
          <a:p>
            <a:pPr marL="0" indent="0">
              <a:buNone/>
            </a:pPr>
            <a:endParaRPr lang="en-GB" dirty="0">
              <a:solidFill>
                <a:schemeClr val="bg1"/>
              </a:solidFill>
              <a:effectLst/>
            </a:endParaRPr>
          </a:p>
          <a:p>
            <a:pPr marL="0" indent="0" algn="l">
              <a:buNone/>
            </a:pPr>
            <a:endParaRPr lang="en-GB" dirty="0">
              <a:solidFill>
                <a:schemeClr val="bg1"/>
              </a:solidFill>
              <a:effectLst/>
            </a:endParaRPr>
          </a:p>
          <a:p>
            <a:pPr marL="0" indent="0">
              <a:buNone/>
            </a:pPr>
            <a:endParaRPr lang="en-LV" dirty="0">
              <a:solidFill>
                <a:schemeClr val="bg1"/>
              </a:solidFill>
            </a:endParaRPr>
          </a:p>
        </p:txBody>
      </p:sp>
    </p:spTree>
    <p:extLst>
      <p:ext uri="{BB962C8B-B14F-4D97-AF65-F5344CB8AC3E}">
        <p14:creationId xmlns:p14="http://schemas.microsoft.com/office/powerpoint/2010/main" val="3113757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Supervised Learning</a:t>
            </a:r>
          </a:p>
        </p:txBody>
      </p:sp>
      <p:pic>
        <p:nvPicPr>
          <p:cNvPr id="7" name="Picture 6" descr="A screenshot of a computer&#10;&#10;Description automatically generated with low confidence">
            <a:extLst>
              <a:ext uri="{FF2B5EF4-FFF2-40B4-BE49-F238E27FC236}">
                <a16:creationId xmlns:a16="http://schemas.microsoft.com/office/drawing/2014/main" id="{9E40BFA0-97E2-D3FA-8D29-804006F613DE}"/>
              </a:ext>
            </a:extLst>
          </p:cNvPr>
          <p:cNvPicPr>
            <a:picLocks noChangeAspect="1"/>
          </p:cNvPicPr>
          <p:nvPr/>
        </p:nvPicPr>
        <p:blipFill rotWithShape="1">
          <a:blip r:embed="rId3"/>
          <a:srcRect b="6690"/>
          <a:stretch/>
        </p:blipFill>
        <p:spPr>
          <a:xfrm>
            <a:off x="1000125" y="1764941"/>
            <a:ext cx="10191750" cy="5093059"/>
          </a:xfrm>
          <a:prstGeom prst="rect">
            <a:avLst/>
          </a:prstGeom>
        </p:spPr>
      </p:pic>
      <p:sp>
        <p:nvSpPr>
          <p:cNvPr id="8" name="Left Brace 7">
            <a:extLst>
              <a:ext uri="{FF2B5EF4-FFF2-40B4-BE49-F238E27FC236}">
                <a16:creationId xmlns:a16="http://schemas.microsoft.com/office/drawing/2014/main" id="{00C4A21C-9119-66AF-15BA-D48D745B96B0}"/>
              </a:ext>
            </a:extLst>
          </p:cNvPr>
          <p:cNvSpPr/>
          <p:nvPr/>
        </p:nvSpPr>
        <p:spPr>
          <a:xfrm rot="5400000">
            <a:off x="5298283" y="-1469232"/>
            <a:ext cx="519112" cy="7543803"/>
          </a:xfrm>
          <a:prstGeom prst="leftBrace">
            <a:avLst/>
          </a:prstGeom>
          <a:ln w="444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V"/>
          </a:p>
        </p:txBody>
      </p:sp>
      <p:sp>
        <p:nvSpPr>
          <p:cNvPr id="9" name="TextBox 8">
            <a:extLst>
              <a:ext uri="{FF2B5EF4-FFF2-40B4-BE49-F238E27FC236}">
                <a16:creationId xmlns:a16="http://schemas.microsoft.com/office/drawing/2014/main" id="{CF4AB398-6D8D-01A3-5017-882DD2067D8B}"/>
              </a:ext>
            </a:extLst>
          </p:cNvPr>
          <p:cNvSpPr txBox="1"/>
          <p:nvPr/>
        </p:nvSpPr>
        <p:spPr>
          <a:xfrm>
            <a:off x="4252822" y="1703972"/>
            <a:ext cx="2610033" cy="400110"/>
          </a:xfrm>
          <a:prstGeom prst="rect">
            <a:avLst/>
          </a:prstGeom>
          <a:noFill/>
        </p:spPr>
        <p:txBody>
          <a:bodyPr wrap="square" rtlCol="0">
            <a:spAutoFit/>
          </a:bodyPr>
          <a:lstStyle/>
          <a:p>
            <a:pPr algn="ctr"/>
            <a:r>
              <a:rPr lang="en-LV" sz="2000" b="1" dirty="0">
                <a:solidFill>
                  <a:srgbClr val="002060"/>
                </a:solidFill>
              </a:rPr>
              <a:t>Input - Features</a:t>
            </a:r>
          </a:p>
        </p:txBody>
      </p:sp>
      <p:sp>
        <p:nvSpPr>
          <p:cNvPr id="10" name="Left Brace 9">
            <a:extLst>
              <a:ext uri="{FF2B5EF4-FFF2-40B4-BE49-F238E27FC236}">
                <a16:creationId xmlns:a16="http://schemas.microsoft.com/office/drawing/2014/main" id="{9CD5F498-5C9E-9129-8099-8AA710C35E00}"/>
              </a:ext>
            </a:extLst>
          </p:cNvPr>
          <p:cNvSpPr/>
          <p:nvPr/>
        </p:nvSpPr>
        <p:spPr>
          <a:xfrm rot="5400000">
            <a:off x="9596438" y="1776416"/>
            <a:ext cx="542925" cy="1076323"/>
          </a:xfrm>
          <a:prstGeom prst="leftBrace">
            <a:avLst/>
          </a:prstGeom>
          <a:ln w="444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V"/>
          </a:p>
        </p:txBody>
      </p:sp>
      <p:sp>
        <p:nvSpPr>
          <p:cNvPr id="11" name="TextBox 10">
            <a:extLst>
              <a:ext uri="{FF2B5EF4-FFF2-40B4-BE49-F238E27FC236}">
                <a16:creationId xmlns:a16="http://schemas.microsoft.com/office/drawing/2014/main" id="{6CDF051F-B5CD-05E7-CA67-7822F3CDF516}"/>
              </a:ext>
            </a:extLst>
          </p:cNvPr>
          <p:cNvSpPr txBox="1"/>
          <p:nvPr/>
        </p:nvSpPr>
        <p:spPr>
          <a:xfrm>
            <a:off x="8562883" y="1703971"/>
            <a:ext cx="2610033" cy="400110"/>
          </a:xfrm>
          <a:prstGeom prst="rect">
            <a:avLst/>
          </a:prstGeom>
          <a:noFill/>
        </p:spPr>
        <p:txBody>
          <a:bodyPr wrap="square" rtlCol="0">
            <a:spAutoFit/>
          </a:bodyPr>
          <a:lstStyle/>
          <a:p>
            <a:pPr algn="ctr"/>
            <a:r>
              <a:rPr lang="en-LV" sz="2000" b="1" dirty="0">
                <a:solidFill>
                  <a:srgbClr val="002060"/>
                </a:solidFill>
              </a:rPr>
              <a:t>Output- Target</a:t>
            </a:r>
          </a:p>
        </p:txBody>
      </p:sp>
    </p:spTree>
    <p:extLst>
      <p:ext uri="{BB962C8B-B14F-4D97-AF65-F5344CB8AC3E}">
        <p14:creationId xmlns:p14="http://schemas.microsoft.com/office/powerpoint/2010/main" val="1527342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Classification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lgn="l">
              <a:buNone/>
            </a:pPr>
            <a:r>
              <a:rPr lang="en-GB" b="1" dirty="0">
                <a:solidFill>
                  <a:schemeClr val="bg1"/>
                </a:solidFill>
                <a:effectLst/>
              </a:rPr>
              <a:t>Classification</a:t>
            </a:r>
            <a:r>
              <a:rPr lang="en-GB" dirty="0">
                <a:solidFill>
                  <a:schemeClr val="bg1"/>
                </a:solidFill>
                <a:effectLst/>
              </a:rPr>
              <a:t> involves categorizing input data into predefined classes or categories. For example, an email can be classified as spam or not spam, or a patient can be classified as someone who has a diabetes or not. </a:t>
            </a:r>
          </a:p>
          <a:p>
            <a:pPr marL="0" indent="0" algn="l">
              <a:buNone/>
            </a:pPr>
            <a:r>
              <a:rPr lang="en-GB" dirty="0">
                <a:solidFill>
                  <a:schemeClr val="bg1"/>
                </a:solidFill>
                <a:effectLst/>
              </a:rPr>
              <a:t>Classification problems usually deal with discrete, categorical outputs.</a:t>
            </a:r>
          </a:p>
          <a:p>
            <a:pPr marL="0" indent="0">
              <a:buNone/>
            </a:pPr>
            <a:endParaRPr lang="en-GB" dirty="0">
              <a:solidFill>
                <a:schemeClr val="bg1"/>
              </a:solidFill>
              <a:effectLst/>
            </a:endParaRPr>
          </a:p>
          <a:p>
            <a:pPr marL="0" indent="0" algn="l">
              <a:buNone/>
            </a:pPr>
            <a:endParaRPr lang="en-GB" dirty="0">
              <a:solidFill>
                <a:schemeClr val="bg1"/>
              </a:solidFill>
              <a:effectLst/>
            </a:endParaRPr>
          </a:p>
          <a:p>
            <a:pPr marL="0" indent="0">
              <a:buNone/>
            </a:pPr>
            <a:endParaRPr lang="en-LV" dirty="0">
              <a:solidFill>
                <a:schemeClr val="bg1"/>
              </a:solidFill>
            </a:endParaRPr>
          </a:p>
        </p:txBody>
      </p:sp>
    </p:spTree>
    <p:extLst>
      <p:ext uri="{BB962C8B-B14F-4D97-AF65-F5344CB8AC3E}">
        <p14:creationId xmlns:p14="http://schemas.microsoft.com/office/powerpoint/2010/main" val="3058925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pPr algn="l"/>
            <a:r>
              <a:rPr lang="en-GB" dirty="0">
                <a:solidFill>
                  <a:schemeClr val="bg1"/>
                </a:solidFill>
                <a:effectLst/>
              </a:rPr>
              <a:t>Regression</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lgn="l">
              <a:buNone/>
            </a:pPr>
            <a:r>
              <a:rPr lang="en-GB" b="1" dirty="0">
                <a:solidFill>
                  <a:schemeClr val="bg1"/>
                </a:solidFill>
                <a:effectLst/>
              </a:rPr>
              <a:t>Regression</a:t>
            </a:r>
            <a:r>
              <a:rPr lang="en-GB" b="1" dirty="0">
                <a:solidFill>
                  <a:schemeClr val="bg1"/>
                </a:solidFill>
              </a:rPr>
              <a:t> </a:t>
            </a:r>
            <a:r>
              <a:rPr lang="en-GB" dirty="0">
                <a:solidFill>
                  <a:schemeClr val="bg1"/>
                </a:solidFill>
              </a:rPr>
              <a:t>is used for </a:t>
            </a:r>
            <a:r>
              <a:rPr lang="en-GB" dirty="0">
                <a:solidFill>
                  <a:schemeClr val="bg1"/>
                </a:solidFill>
                <a:effectLst/>
              </a:rPr>
              <a:t>predicting continuous values, such as prices, temperatures, or sales figures. </a:t>
            </a:r>
          </a:p>
          <a:p>
            <a:pPr marL="0" indent="0" algn="l">
              <a:buNone/>
            </a:pPr>
            <a:r>
              <a:rPr lang="en-GB" dirty="0">
                <a:solidFill>
                  <a:schemeClr val="bg1"/>
                </a:solidFill>
                <a:effectLst/>
              </a:rPr>
              <a:t>The objective is to determine the relationship between input features and the target output variable, enabling the model to make predictions for new data points.</a:t>
            </a:r>
          </a:p>
          <a:p>
            <a:pPr marL="0" indent="0">
              <a:buNone/>
            </a:pPr>
            <a:endParaRPr lang="en-GB" dirty="0">
              <a:solidFill>
                <a:schemeClr val="bg1"/>
              </a:solidFill>
              <a:effectLst/>
            </a:endParaRPr>
          </a:p>
          <a:p>
            <a:pPr marL="0" indent="0" algn="l">
              <a:buNone/>
            </a:pPr>
            <a:endParaRPr lang="en-GB" dirty="0">
              <a:solidFill>
                <a:schemeClr val="bg1"/>
              </a:solidFill>
              <a:effectLst/>
            </a:endParaRPr>
          </a:p>
          <a:p>
            <a:pPr marL="0" indent="0">
              <a:buNone/>
            </a:pPr>
            <a:endParaRPr lang="en-LV" dirty="0">
              <a:solidFill>
                <a:schemeClr val="bg1"/>
              </a:solidFill>
            </a:endParaRPr>
          </a:p>
        </p:txBody>
      </p:sp>
    </p:spTree>
    <p:extLst>
      <p:ext uri="{BB962C8B-B14F-4D97-AF65-F5344CB8AC3E}">
        <p14:creationId xmlns:p14="http://schemas.microsoft.com/office/powerpoint/2010/main" val="3891452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7360</TotalTime>
  <Words>12348</Words>
  <Application>Microsoft Macintosh PowerPoint</Application>
  <PresentationFormat>Widescreen</PresentationFormat>
  <Paragraphs>688</Paragraphs>
  <Slides>54</Slides>
  <Notes>54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Calibri Light</vt:lpstr>
      <vt:lpstr>Cambria Math</vt:lpstr>
      <vt:lpstr>KaTeX_Main</vt:lpstr>
      <vt:lpstr>KaTeX_Math</vt:lpstr>
      <vt:lpstr>Segoe UI</vt:lpstr>
      <vt:lpstr>Söhne</vt:lpstr>
      <vt:lpstr>Office Theme</vt:lpstr>
      <vt:lpstr>Introduction to Artificial Intelligence</vt:lpstr>
      <vt:lpstr>Lithuanian GitHub repository</vt:lpstr>
      <vt:lpstr>Machine Learning</vt:lpstr>
      <vt:lpstr>Machine Learning is</vt:lpstr>
      <vt:lpstr>3 main types of Machine Learning</vt:lpstr>
      <vt:lpstr>Supervised Learning</vt:lpstr>
      <vt:lpstr>Supervised Learning</vt:lpstr>
      <vt:lpstr>Classification</vt:lpstr>
      <vt:lpstr>Regression</vt:lpstr>
      <vt:lpstr>Unsupervised Learning</vt:lpstr>
      <vt:lpstr>Clustering</vt:lpstr>
      <vt:lpstr>Data Cleaning and Transformation</vt:lpstr>
      <vt:lpstr>Importance of Data Preprocessing</vt:lpstr>
      <vt:lpstr>Importance of Data Pre-processing</vt:lpstr>
      <vt:lpstr>Benefits of data preprocessing</vt:lpstr>
      <vt:lpstr>Benefits of data preprocessing</vt:lpstr>
      <vt:lpstr>Benefits of data preprocessing</vt:lpstr>
      <vt:lpstr>Benefits of data preprocessing</vt:lpstr>
      <vt:lpstr>PowerPoint Presentation</vt:lpstr>
      <vt:lpstr>Handling Missing Values</vt:lpstr>
      <vt:lpstr>Strategies to Handle Missing Values</vt:lpstr>
      <vt:lpstr>PowerPoint Presentation</vt:lpstr>
      <vt:lpstr>Introduction to Feature Scaling and Normalization</vt:lpstr>
      <vt:lpstr>Min-Max Scaling</vt:lpstr>
      <vt:lpstr>Standard Scaling (Z-score Normalization)</vt:lpstr>
      <vt:lpstr>Applying Scaling Parameters Consistently</vt:lpstr>
      <vt:lpstr>Model Evaluation Techniques</vt:lpstr>
      <vt:lpstr>Importance of model evaluation</vt:lpstr>
      <vt:lpstr>The role of evaluation in the ML process</vt:lpstr>
      <vt:lpstr>PowerPoint Presentation</vt:lpstr>
      <vt:lpstr>How the data are splitted? </vt:lpstr>
      <vt:lpstr>Separate validation set</vt:lpstr>
      <vt:lpstr>PowerPoint Presentation</vt:lpstr>
      <vt:lpstr>Overview of cross-validation</vt:lpstr>
      <vt:lpstr>Types of cross-validation</vt:lpstr>
      <vt:lpstr>k-fold cross-validation</vt:lpstr>
      <vt:lpstr>k-fold cross-validation</vt:lpstr>
      <vt:lpstr>k-fold cross-validation</vt:lpstr>
      <vt:lpstr>k-fold cross-validation</vt:lpstr>
      <vt:lpstr>k-fold cross-validation</vt:lpstr>
      <vt:lpstr>Types of cross-validation</vt:lpstr>
      <vt:lpstr>Types of cross-validation</vt:lpstr>
      <vt:lpstr>Types of cross-validation</vt:lpstr>
      <vt:lpstr>Types of cross-validation</vt:lpstr>
      <vt:lpstr>Types of cross-validation</vt:lpstr>
      <vt:lpstr>Benefits of cross-validation</vt:lpstr>
      <vt:lpstr>PowerPoint Presentation</vt:lpstr>
      <vt:lpstr>Confusion matrix</vt:lpstr>
      <vt:lpstr>Confusion matrix</vt:lpstr>
      <vt:lpstr>Accuracy, precision, recall, and F1-score</vt:lpstr>
      <vt:lpstr>Formulas for the performance metrics</vt:lpstr>
      <vt:lpstr>Formulas for the performance metrics</vt:lpstr>
      <vt:lpstr>Formulas for the performance metrics</vt:lpstr>
      <vt:lpstr>Summary of the webinar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 Veveris</dc:creator>
  <cp:lastModifiedBy>Aurimas Aleksandras Nausedas</cp:lastModifiedBy>
  <cp:revision>25</cp:revision>
  <dcterms:created xsi:type="dcterms:W3CDTF">2023-05-15T11:51:17Z</dcterms:created>
  <dcterms:modified xsi:type="dcterms:W3CDTF">2023-09-04T14:12:40Z</dcterms:modified>
</cp:coreProperties>
</file>